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77" r:id="rId11"/>
    <p:sldId id="279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0" autoAdjust="0"/>
  </p:normalViewPr>
  <p:slideViewPr>
    <p:cSldViewPr snapToGrid="0">
      <p:cViewPr varScale="1">
        <p:scale>
          <a:sx n="63" d="100"/>
          <a:sy n="63" d="100"/>
        </p:scale>
        <p:origin x="-120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A63A9-E06F-46F1-9A14-26FEC3E0DC22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F355E-7B17-4E25-8052-8A5227F86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86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E3253-63EB-4214-B6D4-1257EE23D586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94B0D-7DA9-4DE7-AF24-2FC88B6F6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06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5054" y="6372826"/>
            <a:ext cx="2337487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 smtClean="0"/>
              <a:t>© ООО «Русский Эксперт»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96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5054" y="6372826"/>
            <a:ext cx="2337487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 smtClean="0"/>
              <a:t>© ООО «Русский Эксперт»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01336" cy="131445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184271" y="0"/>
            <a:ext cx="3280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ООО «Русский Эксперт»</a:t>
            </a:r>
            <a:endParaRPr lang="ru-RU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5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466" y="1486635"/>
            <a:ext cx="1039573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Входные данные для </a:t>
            </a:r>
          </a:p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анализа со стороны руководства</a:t>
            </a:r>
          </a:p>
          <a:p>
            <a:pPr algn="ctr"/>
            <a:endParaRPr lang="ru-RU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Период с 01.01.2019 по 31.12.2019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6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2708" y="780177"/>
            <a:ext cx="468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Показатели производственной деятельности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054786"/>
              </p:ext>
            </p:extLst>
          </p:nvPr>
        </p:nvGraphicFramePr>
        <p:xfrm>
          <a:off x="226500" y="1583731"/>
          <a:ext cx="11534864" cy="33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028">
                  <a:extLst>
                    <a:ext uri="{9D8B030D-6E8A-4147-A177-3AD203B41FA5}">
                      <a16:colId xmlns:a16="http://schemas.microsoft.com/office/drawing/2014/main" xmlns="" val="922961007"/>
                    </a:ext>
                  </a:extLst>
                </a:gridCol>
                <a:gridCol w="1795244">
                  <a:extLst>
                    <a:ext uri="{9D8B030D-6E8A-4147-A177-3AD203B41FA5}">
                      <a16:colId xmlns:a16="http://schemas.microsoft.com/office/drawing/2014/main" xmlns="" val="4274964189"/>
                    </a:ext>
                  </a:extLst>
                </a:gridCol>
                <a:gridCol w="1568742">
                  <a:extLst>
                    <a:ext uri="{9D8B030D-6E8A-4147-A177-3AD203B41FA5}">
                      <a16:colId xmlns:a16="http://schemas.microsoft.com/office/drawing/2014/main" xmlns="" val="4141564363"/>
                    </a:ext>
                  </a:extLst>
                </a:gridCol>
                <a:gridCol w="1669409">
                  <a:extLst>
                    <a:ext uri="{9D8B030D-6E8A-4147-A177-3AD203B41FA5}">
                      <a16:colId xmlns:a16="http://schemas.microsoft.com/office/drawing/2014/main" xmlns="" val="3841079487"/>
                    </a:ext>
                  </a:extLst>
                </a:gridCol>
                <a:gridCol w="2533475">
                  <a:extLst>
                    <a:ext uri="{9D8B030D-6E8A-4147-A177-3AD203B41FA5}">
                      <a16:colId xmlns:a16="http://schemas.microsoft.com/office/drawing/2014/main" xmlns="" val="3809141261"/>
                    </a:ext>
                  </a:extLst>
                </a:gridCol>
                <a:gridCol w="1853966">
                  <a:extLst>
                    <a:ext uri="{9D8B030D-6E8A-4147-A177-3AD203B41FA5}">
                      <a16:colId xmlns:a16="http://schemas.microsoft.com/office/drawing/2014/main" xmlns="" val="1153755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Проведено аудитов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Сертификационных</a:t>
                      </a:r>
                    </a:p>
                    <a:p>
                      <a:pPr algn="ctr"/>
                      <a:r>
                        <a:rPr lang="ru-RU" sz="1400" dirty="0" smtClean="0"/>
                        <a:t>(1 и 2 этапы)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Инспекционных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Выдано сертификатов/на стадии выдачи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Подтверждено</a:t>
                      </a:r>
                      <a:r>
                        <a:rPr lang="ru-RU" sz="1400" baseline="0" dirty="0" smtClean="0"/>
                        <a:t> действие сертификатов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Аннулировано сертификатов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5840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ГОСТ</a:t>
                      </a:r>
                      <a:r>
                        <a:rPr lang="ru-RU" sz="1400" baseline="0" dirty="0" smtClean="0"/>
                        <a:t> Р ИСО 9001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38/4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8442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ГОСТ Р ИСО 14001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5345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ГОСТ Р</a:t>
                      </a:r>
                    </a:p>
                    <a:p>
                      <a:pPr algn="ctr"/>
                      <a:r>
                        <a:rPr lang="ru-RU" sz="1400" dirty="0" smtClean="0"/>
                        <a:t>54934 / OHSAS 18001)</a:t>
                      </a:r>
                    </a:p>
                    <a:p>
                      <a:pPr algn="ctr"/>
                      <a:r>
                        <a:rPr lang="ru-RU" sz="1400" dirty="0" smtClean="0"/>
                        <a:t>ГОСТ12.0.230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7443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ГОСТ Р ЕН 9100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8745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ГОСТ РВ 0015-002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5/2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81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53/6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786757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3615" y="5050172"/>
            <a:ext cx="6810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Отклонений и срывов сроков выполнения работ не зафиксировано.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0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7420" y="132500"/>
            <a:ext cx="468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Показатели производственной деятельности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01" y="3453756"/>
            <a:ext cx="344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Рост новых клиентов в 2019 году.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7591" y="5200310"/>
            <a:ext cx="523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Рост реализованных новых продуктов в 2019 году.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63694" y="1209483"/>
            <a:ext cx="546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Общие целевые показатели (согласно бизнес плана)</a:t>
            </a:r>
            <a:endParaRPr lang="ru-RU" b="1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851" y="2017624"/>
            <a:ext cx="2489175" cy="106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30858" y="1578815"/>
            <a:ext cx="257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Финансовый показатель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06584"/>
              </p:ext>
            </p:extLst>
          </p:nvPr>
        </p:nvGraphicFramePr>
        <p:xfrm>
          <a:off x="594452" y="2017624"/>
          <a:ext cx="2108200" cy="106680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xmlns="" val="93315768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xmlns="" val="340214319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301237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50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250%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761392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01" y="1648292"/>
            <a:ext cx="330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Показатель по новым клиентам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34393"/>
              </p:ext>
            </p:extLst>
          </p:nvPr>
        </p:nvGraphicFramePr>
        <p:xfrm>
          <a:off x="4707651" y="2014824"/>
          <a:ext cx="2108200" cy="106680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xmlns="" val="4284496815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xmlns="" val="7641502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30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386602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63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210%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40240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34952" y="1607292"/>
            <a:ext cx="341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Показатель по новым продуктам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92" y="3851565"/>
            <a:ext cx="11658932" cy="845697"/>
          </a:xfrm>
          <a:prstGeom prst="rect">
            <a:avLst/>
          </a:prstGeom>
        </p:spPr>
      </p:pic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927841"/>
              </p:ext>
            </p:extLst>
          </p:nvPr>
        </p:nvGraphicFramePr>
        <p:xfrm>
          <a:off x="177591" y="4689058"/>
          <a:ext cx="11658933" cy="503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Лист" r:id="rId5" imgW="12582633" imgH="542823" progId="Excel.Sheet.12">
                  <p:embed/>
                </p:oleObj>
              </mc:Choice>
              <mc:Fallback>
                <p:oleObj name="Лист" r:id="rId5" imgW="12582633" imgH="5428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591" y="4689058"/>
                        <a:ext cx="11658933" cy="503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010172"/>
              </p:ext>
            </p:extLst>
          </p:nvPr>
        </p:nvGraphicFramePr>
        <p:xfrm>
          <a:off x="177591" y="5569642"/>
          <a:ext cx="11658933" cy="503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Лист" r:id="rId7" imgW="12582633" imgH="542823" progId="Excel.Sheet.12">
                  <p:embed/>
                </p:oleObj>
              </mc:Choice>
              <mc:Fallback>
                <p:oleObj name="Лист" r:id="rId7" imgW="12582633" imgH="5428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591" y="5569642"/>
                        <a:ext cx="11658933" cy="503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1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19797" y="1353988"/>
            <a:ext cx="407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результатам мониторинга и измерений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092" y="1934308"/>
            <a:ext cx="687310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ходе деятельности мониторингу и измерениям подлежат:</a:t>
            </a:r>
          </a:p>
          <a:p>
            <a:endParaRPr lang="ru-RU" dirty="0"/>
          </a:p>
          <a:p>
            <a:r>
              <a:rPr lang="ru-RU" dirty="0" smtClean="0"/>
              <a:t>Инфраструктура</a:t>
            </a:r>
          </a:p>
          <a:p>
            <a:endParaRPr lang="ru-RU" dirty="0"/>
          </a:p>
          <a:p>
            <a:r>
              <a:rPr lang="ru-RU" dirty="0" smtClean="0"/>
              <a:t>Компетентность сотрудников (штатных/внештатных экспертов)</a:t>
            </a:r>
          </a:p>
          <a:p>
            <a:endParaRPr lang="ru-RU" dirty="0"/>
          </a:p>
          <a:p>
            <a:r>
              <a:rPr lang="ru-RU" dirty="0" smtClean="0"/>
              <a:t>Удовлетворенность потребителей, включая жалобы и апелляции</a:t>
            </a:r>
          </a:p>
          <a:p>
            <a:endParaRPr lang="ru-RU" dirty="0"/>
          </a:p>
          <a:p>
            <a:r>
              <a:rPr lang="ru-RU" dirty="0" smtClean="0"/>
              <a:t>Результаты анализа/оценки/аудита как внутреннего так и внешнего</a:t>
            </a:r>
          </a:p>
          <a:p>
            <a:endParaRPr lang="ru-RU" dirty="0"/>
          </a:p>
          <a:p>
            <a:r>
              <a:rPr lang="ru-RU" dirty="0" smtClean="0"/>
              <a:t>Финансовая деятельность</a:t>
            </a:r>
          </a:p>
          <a:p>
            <a:endParaRPr lang="ru-RU" dirty="0"/>
          </a:p>
          <a:p>
            <a:r>
              <a:rPr lang="ru-RU" dirty="0" smtClean="0"/>
              <a:t>Критерии результативности процессов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1588" y="6177188"/>
            <a:ext cx="836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Все данные, имеющиеся в наличии представлены в настоящих входных данных.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5313" y="1142973"/>
            <a:ext cx="177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Инфраструктура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093916"/>
              </p:ext>
            </p:extLst>
          </p:nvPr>
        </p:nvGraphicFramePr>
        <p:xfrm>
          <a:off x="388248" y="1956220"/>
          <a:ext cx="4025490" cy="4351338"/>
        </p:xfrm>
        <a:graphic>
          <a:graphicData uri="http://schemas.openxmlformats.org/drawingml/2006/table">
            <a:tbl>
              <a:tblPr/>
              <a:tblGrid>
                <a:gridCol w="1413724">
                  <a:extLst>
                    <a:ext uri="{9D8B030D-6E8A-4147-A177-3AD203B41FA5}">
                      <a16:colId xmlns:a16="http://schemas.microsoft.com/office/drawing/2014/main" xmlns="" val="1974677293"/>
                    </a:ext>
                  </a:extLst>
                </a:gridCol>
                <a:gridCol w="543746">
                  <a:extLst>
                    <a:ext uri="{9D8B030D-6E8A-4147-A177-3AD203B41FA5}">
                      <a16:colId xmlns:a16="http://schemas.microsoft.com/office/drawing/2014/main" xmlns="" val="4186846825"/>
                    </a:ext>
                  </a:extLst>
                </a:gridCol>
                <a:gridCol w="748766">
                  <a:extLst>
                    <a:ext uri="{9D8B030D-6E8A-4147-A177-3AD203B41FA5}">
                      <a16:colId xmlns:a16="http://schemas.microsoft.com/office/drawing/2014/main" xmlns="" val="2044973729"/>
                    </a:ext>
                  </a:extLst>
                </a:gridCol>
                <a:gridCol w="748766">
                  <a:extLst>
                    <a:ext uri="{9D8B030D-6E8A-4147-A177-3AD203B41FA5}">
                      <a16:colId xmlns:a16="http://schemas.microsoft.com/office/drawing/2014/main" xmlns="" val="3401454455"/>
                    </a:ext>
                  </a:extLst>
                </a:gridCol>
                <a:gridCol w="570488">
                  <a:extLst>
                    <a:ext uri="{9D8B030D-6E8A-4147-A177-3AD203B41FA5}">
                      <a16:colId xmlns:a16="http://schemas.microsoft.com/office/drawing/2014/main" xmlns="" val="759769000"/>
                    </a:ext>
                  </a:extLst>
                </a:gridCol>
              </a:tblGrid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Стол для переговоров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20 350,00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20 350,00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2869963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3795368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Шкаф двустворчатый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3114244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202018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Стол рабчий офисный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5 415,25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5 415,25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5242166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68906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Стул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1200,00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1200,00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0212937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4,000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4,000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6358047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Коесло офисное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1 500,00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1 500,00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7320060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0399823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Тумба напольная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5 600,00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5 600,00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8168732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5118153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Принтер (МФУ)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7 800,00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78 000,00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6026909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5435328"/>
                  </a:ext>
                </a:extLst>
              </a:tr>
              <a:tr h="126524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Ноут бук (переносной)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39 900,00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39 900,00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8193571"/>
                  </a:ext>
                </a:extLst>
              </a:tr>
              <a:tr h="126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8612610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Кулер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2 400,00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2 400,00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3294792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7669512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чайник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1 300,00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1 300,00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4053150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7271828"/>
                  </a:ext>
                </a:extLst>
              </a:tr>
              <a:tr h="126524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Экран для проектора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15 999,00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15 999,00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1577347"/>
                  </a:ext>
                </a:extLst>
              </a:tr>
              <a:tr h="126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97800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Проектор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8407280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7501268"/>
                  </a:ext>
                </a:extLst>
              </a:tr>
              <a:tr h="110021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Стол руководителя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12 000,00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12 000,00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1906196"/>
                  </a:ext>
                </a:extLst>
              </a:tr>
              <a:tr h="104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527963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Переговорный стол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6 100,00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6 100,00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4576682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9765445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Коесло руководителя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8 190,00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8 190,00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5181111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4134106"/>
                  </a:ext>
                </a:extLst>
              </a:tr>
              <a:tr h="110021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Диван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3245446"/>
                  </a:ext>
                </a:extLst>
              </a:tr>
              <a:tr h="82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1891161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Журнальный стол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3700,00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3700,00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5261075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2584384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Шкаф руководителя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3800,00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3800,00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5829118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8640326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auto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Бар (глобус)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4700,000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4700,000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0566873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4335331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Компьютер стационарный (серверный)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23 000,00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23 000,00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9053695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7918442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Вешалка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1 274,40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1 274,40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7557408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8382901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Сейф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13 000,00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13 000,00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85632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9638844"/>
                  </a:ext>
                </a:extLst>
              </a:tr>
              <a:tr h="176034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Итого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409 859,15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409 859,15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7587867"/>
                  </a:ext>
                </a:extLst>
              </a:tr>
              <a:tr h="93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1" i="0" u="none" strike="noStrike" dirty="0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172319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1538" y="3295436"/>
            <a:ext cx="5204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целях создания благоприятной инфраструктуры </a:t>
            </a:r>
          </a:p>
          <a:p>
            <a:r>
              <a:rPr lang="ru-RU" dirty="0" smtClean="0"/>
              <a:t>были закуплены и оборудованы рабочие места.</a:t>
            </a:r>
          </a:p>
          <a:p>
            <a:endParaRPr lang="ru-RU" dirty="0"/>
          </a:p>
          <a:p>
            <a:r>
              <a:rPr lang="ru-RU" dirty="0" smtClean="0"/>
              <a:t>Информация для анализа представлена в таблице.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9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3424" y="1270679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Финансовая деятельность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048" y="4049333"/>
            <a:ext cx="1160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Установлен нижний предел, из расчета рисков финансового состояния и страхования услуг в области сертификации: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81064" y="470014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1 050 000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048" y="5572336"/>
            <a:ext cx="397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данный момент баланс составляет: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95462" y="5572336"/>
            <a:ext cx="939681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728 311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931500" y="5572336"/>
            <a:ext cx="268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является стабильным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60865" y="2937907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B050"/>
                </a:solidFill>
              </a:rPr>
              <a:t>5 443 147,00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23750" y="2287100"/>
            <a:ext cx="682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сертификационном цикле в анализируемый период заработано:</a:t>
            </a:r>
            <a:endParaRPr lang="ru-RU" dirty="0"/>
          </a:p>
        </p:txBody>
      </p:sp>
      <p:sp>
        <p:nvSpPr>
          <p:cNvPr id="15" name="Фигура, имеющая форму буквы L 14"/>
          <p:cNvSpPr/>
          <p:nvPr/>
        </p:nvSpPr>
        <p:spPr>
          <a:xfrm rot="18372563">
            <a:off x="10644071" y="5371000"/>
            <a:ext cx="662730" cy="402672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5785" y="1301233"/>
            <a:ext cx="210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результаты </a:t>
            </a:r>
            <a:r>
              <a:rPr lang="ru-RU" dirty="0"/>
              <a:t>аудитов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146" y="1601427"/>
            <a:ext cx="216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Внутренние аудиты: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147" y="1987039"/>
            <a:ext cx="7315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Программа внутренних аудитов на 2019 г. выполнена в полном объеме:</a:t>
            </a:r>
          </a:p>
          <a:p>
            <a:endParaRPr lang="ru-RU" dirty="0"/>
          </a:p>
          <a:p>
            <a:r>
              <a:rPr lang="ru-RU" dirty="0" smtClean="0"/>
              <a:t>ГОСТ Р ИСО 9001-2015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0147" y="3002702"/>
            <a:ext cx="3352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ГОСТ Р ИСО/МЭК 17021-1—2017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0146" y="3492674"/>
            <a:ext cx="1142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ПРИКАЗ от </a:t>
            </a:r>
            <a:r>
              <a:rPr lang="ru-RU" dirty="0"/>
              <a:t>30 мая 2014 г. N 326 МИНИСТЕРСТВО </a:t>
            </a:r>
            <a:r>
              <a:rPr lang="ru-RU" dirty="0" smtClean="0"/>
              <a:t>ЭКОНОМИЧЕСКОГО </a:t>
            </a:r>
            <a:r>
              <a:rPr lang="ru-RU" dirty="0"/>
              <a:t>РАЗВИТИЯ РОССИЙСКОЙ ФЕДЕРАЦИИ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147" y="3893693"/>
            <a:ext cx="11090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ходе аудита выявлено 3 несоответствия, касательно: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ведения журнала внутренней документации РЭ.007;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ведения сертификационных дел;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ошибок в расчете продолжительности проверок.</a:t>
            </a:r>
          </a:p>
          <a:p>
            <a:r>
              <a:rPr lang="ru-RU" dirty="0" smtClean="0"/>
              <a:t>Все корректирующие действия по данным несоответствиям выполнены в срок.</a:t>
            </a:r>
          </a:p>
          <a:p>
            <a:r>
              <a:rPr lang="ru-RU" b="1" dirty="0" smtClean="0"/>
              <a:t>Предлагается внести изменении в порядок планирования внутренних аудитов по процессам с учетом рисков, выявленных в ходе функционирования СМК и проведении внешних аудитов.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02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8748" y="1129217"/>
            <a:ext cx="210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результаты </a:t>
            </a:r>
            <a:r>
              <a:rPr lang="ru-RU" dirty="0"/>
              <a:t>аудитов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146" y="1601427"/>
            <a:ext cx="189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Внешние аудиты: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146" y="2181885"/>
            <a:ext cx="114340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2019 году были проведены следующие аудиты: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1 и 2 этап аккредитации в  СДС «Военный Регистр»</a:t>
            </a:r>
          </a:p>
          <a:p>
            <a:r>
              <a:rPr lang="ru-RU" dirty="0" smtClean="0"/>
              <a:t>По результатам данной проверки были зафиксированы 7 несоответствий, корректирующие действия по которым выполнены в установленные сроки;  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инспекционная проверка со стороны РА</a:t>
            </a:r>
          </a:p>
          <a:p>
            <a:r>
              <a:rPr lang="ru-RU" dirty="0" smtClean="0"/>
              <a:t>По результатам инспекционной проверки со стороны </a:t>
            </a:r>
            <a:r>
              <a:rPr lang="ru-RU" dirty="0" err="1" smtClean="0"/>
              <a:t>Росаккредитации</a:t>
            </a:r>
            <a:r>
              <a:rPr lang="ru-RU" dirty="0" smtClean="0"/>
              <a:t> несоответствий не выявлено.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9299" y="4825497"/>
            <a:ext cx="1109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Финансовые затраты на устранения несоответствий потребовались только на заключение договора по сопровождению информационно-правовой системы. Затраты составили 10 600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6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7433" y="1204519"/>
            <a:ext cx="494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несоответствиям и корректирующим действиям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485" y="2118946"/>
            <a:ext cx="1001921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результатам мониторинга и измерений выявленные несоответствия, отклонения указаны выше.</a:t>
            </a:r>
          </a:p>
          <a:p>
            <a:endParaRPr lang="ru-RU" dirty="0"/>
          </a:p>
          <a:p>
            <a:r>
              <a:rPr lang="ru-RU" dirty="0" smtClean="0"/>
              <a:t>По статусу корректирующих действий:</a:t>
            </a:r>
          </a:p>
          <a:p>
            <a:endParaRPr lang="ru-RU" dirty="0"/>
          </a:p>
          <a:p>
            <a:r>
              <a:rPr lang="ru-RU" dirty="0" smtClean="0"/>
              <a:t>По результатам аудитов (как внешних, так и внутренних) – все несоответствия устранены.</a:t>
            </a:r>
          </a:p>
          <a:p>
            <a:endParaRPr lang="ru-RU" dirty="0"/>
          </a:p>
          <a:p>
            <a:r>
              <a:rPr lang="ru-RU" dirty="0" smtClean="0"/>
              <a:t>По результатам внутреннего аудита была изменена форма расчета продолжительности проверки.</a:t>
            </a:r>
          </a:p>
          <a:p>
            <a:endParaRPr lang="ru-RU" dirty="0"/>
          </a:p>
          <a:p>
            <a:r>
              <a:rPr lang="ru-RU" dirty="0"/>
              <a:t>П</a:t>
            </a:r>
            <a:r>
              <a:rPr lang="ru-RU" dirty="0" smtClean="0"/>
              <a:t>о результатам производственной деятельности корректирующие действия не предпринимались, </a:t>
            </a:r>
          </a:p>
          <a:p>
            <a:r>
              <a:rPr lang="ru-RU" dirty="0" smtClean="0"/>
              <a:t>т.к. несоответствия отсутствовали.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6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2758" y="1239688"/>
            <a:ext cx="503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результатам деятельности внешних поставщиков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462" y="2101362"/>
            <a:ext cx="82679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Внешними поставщиками на данный момент являются:</a:t>
            </a:r>
          </a:p>
          <a:p>
            <a:endParaRPr lang="ru-RU" dirty="0"/>
          </a:p>
          <a:p>
            <a:r>
              <a:rPr lang="ru-RU" dirty="0" smtClean="0"/>
              <a:t>ООО «Компания </a:t>
            </a:r>
            <a:r>
              <a:rPr lang="ru-RU" dirty="0" err="1" smtClean="0"/>
              <a:t>Технорматив</a:t>
            </a:r>
            <a:r>
              <a:rPr lang="ru-RU" dirty="0" smtClean="0"/>
              <a:t>»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предоставление внешних нормативных документов (официальных переводов)</a:t>
            </a:r>
          </a:p>
          <a:p>
            <a:endParaRPr lang="ru-RU" dirty="0"/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/>
              <a:t>Индивидуальный предприниматель </a:t>
            </a:r>
            <a:r>
              <a:rPr lang="ru-RU" dirty="0" err="1"/>
              <a:t>Шатских</a:t>
            </a:r>
            <a:r>
              <a:rPr lang="ru-RU" dirty="0"/>
              <a:t>  Алексей </a:t>
            </a:r>
            <a:r>
              <a:rPr lang="ru-RU" dirty="0" smtClean="0"/>
              <a:t>Борисович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Аренда помещений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5462" y="5640692"/>
            <a:ext cx="849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Поставщиков по основной деятельности не было. П. 8.4 ГОСТ Р ИСО 9001-2015 пока </a:t>
            </a:r>
          </a:p>
          <a:p>
            <a:r>
              <a:rPr lang="ru-RU" dirty="0" smtClean="0"/>
              <a:t>не применялся в работе, за отсутствием необходимости.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801950" y="3501695"/>
            <a:ext cx="322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Нареканий к поставщикам нет.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1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6541" y="989204"/>
            <a:ext cx="254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достаточности ресурсов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9022" y="3116656"/>
            <a:ext cx="10705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данный момент несоответствий, отклонений, свидетельств не результативности критериям </a:t>
            </a:r>
          </a:p>
          <a:p>
            <a:r>
              <a:rPr lang="ru-RU" b="1" dirty="0" smtClean="0"/>
              <a:t>по причинам недостаточности ресурсов не зафиксировано.</a:t>
            </a:r>
          </a:p>
          <a:p>
            <a:endParaRPr lang="ru-RU" b="1" dirty="0"/>
          </a:p>
          <a:p>
            <a:r>
              <a:rPr lang="ru-RU" b="1" dirty="0" smtClean="0"/>
              <a:t>В связи с ростом работ заключено соглашение с  ООО «НГТС-СЕРТ», согласно которому планируется передавать процесс проведения сертификационного аудита на аутсорсинг.</a:t>
            </a:r>
          </a:p>
          <a:p>
            <a:endParaRPr lang="ru-RU" b="1" dirty="0"/>
          </a:p>
          <a:p>
            <a:r>
              <a:rPr lang="ru-RU" b="1" dirty="0" smtClean="0"/>
              <a:t>Ведется работа по привлечению технических экспертов и актуализации кодов компетенции действующих экспертов. Планируется разработка программ по подготовке и адаптации экспертов.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06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2803" y="1654441"/>
            <a:ext cx="11702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Статус действий по результатам предыдущих анализов со стороны руководства;</a:t>
            </a:r>
          </a:p>
          <a:p>
            <a:r>
              <a:rPr lang="ru-RU" dirty="0" smtClean="0"/>
              <a:t>2. </a:t>
            </a:r>
            <a:r>
              <a:rPr lang="ru-RU" dirty="0"/>
              <a:t>И</a:t>
            </a:r>
            <a:r>
              <a:rPr lang="ru-RU" dirty="0" smtClean="0"/>
              <a:t>зменений во внешних и внутренних факторах, касающихся системы менеджмента качества;</a:t>
            </a:r>
          </a:p>
          <a:p>
            <a:r>
              <a:rPr lang="ru-RU" dirty="0" smtClean="0"/>
              <a:t>3. Информации о результатах деятельности и результативности системы менеджмента качества, включая тенденции, относящиеся:</a:t>
            </a:r>
          </a:p>
          <a:p>
            <a:r>
              <a:rPr lang="ru-RU" dirty="0"/>
              <a:t>-</a:t>
            </a:r>
            <a:r>
              <a:rPr lang="ru-RU" dirty="0" smtClean="0"/>
              <a:t> к удовлетворенности потребителей и отзывам от соответствующих заинтересованных сторон, а также </a:t>
            </a:r>
            <a:r>
              <a:rPr lang="ru-RU" dirty="0"/>
              <a:t>апелляций и жалоб</a:t>
            </a:r>
            <a:endParaRPr lang="ru-RU" dirty="0" smtClean="0"/>
          </a:p>
          <a:p>
            <a:r>
              <a:rPr lang="ru-RU" dirty="0" smtClean="0"/>
              <a:t>- степени достижения целей в области качества;</a:t>
            </a:r>
          </a:p>
          <a:p>
            <a:r>
              <a:rPr lang="ru-RU" dirty="0" smtClean="0"/>
              <a:t>- показателям процессов и соответствию продукции и услуг;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результатам мониторинга и измерений;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результатам аудитов;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несоответствиям и корректирующим действиям</a:t>
            </a: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 результатам деятельности внешних поставщиков;</a:t>
            </a:r>
          </a:p>
          <a:p>
            <a:r>
              <a:rPr lang="ru-RU" dirty="0" smtClean="0"/>
              <a:t>- достаточности ресурсов;</a:t>
            </a:r>
          </a:p>
          <a:p>
            <a:r>
              <a:rPr lang="ru-RU" dirty="0" smtClean="0"/>
              <a:t>4. Результативности действий, предпринятых в отношении рисков и возможностей (см. 6.1);</a:t>
            </a:r>
          </a:p>
          <a:p>
            <a:r>
              <a:rPr lang="ru-RU" dirty="0" smtClean="0"/>
              <a:t>5. Обеспечения </a:t>
            </a:r>
            <a:r>
              <a:rPr lang="ru-RU" dirty="0"/>
              <a:t>беспристрастности</a:t>
            </a:r>
            <a:endParaRPr lang="ru-RU" dirty="0" smtClean="0"/>
          </a:p>
          <a:p>
            <a:r>
              <a:rPr lang="ru-RU" dirty="0" smtClean="0"/>
              <a:t>6. Возможностям для улучшения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34246" y="175846"/>
            <a:ext cx="15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Содержание.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837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1692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Результативности действий, предпринятых в отношении рисков и возможностей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354" y="1371600"/>
            <a:ext cx="116058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ООО «РЭ» идентифицированы и проанализированы риски, связанные с предоставлением сертификационных услуг.</a:t>
            </a:r>
          </a:p>
          <a:p>
            <a:endParaRPr lang="ru-RU" dirty="0"/>
          </a:p>
          <a:p>
            <a:r>
              <a:rPr lang="ru-RU" dirty="0" smtClean="0"/>
              <a:t>Риски представлены в риск программе от 08.01.2018 года. Данная программа была проанализирована и оставлена без изменений</a:t>
            </a:r>
          </a:p>
          <a:p>
            <a:endParaRPr lang="ru-RU" dirty="0"/>
          </a:p>
          <a:p>
            <a:r>
              <a:rPr lang="ru-RU" dirty="0" smtClean="0"/>
              <a:t>На данные момент отклонений от заданных значений и случаев «реализаций» риска – не зафиксировано. </a:t>
            </a:r>
          </a:p>
          <a:p>
            <a:r>
              <a:rPr lang="ru-RU" dirty="0" smtClean="0"/>
              <a:t>Все мероприятия выполняются в установленном программой режиме.</a:t>
            </a:r>
          </a:p>
          <a:p>
            <a:endParaRPr lang="ru-RU" dirty="0"/>
          </a:p>
          <a:p>
            <a:r>
              <a:rPr lang="ru-RU" dirty="0" smtClean="0"/>
              <a:t>По процессу «Сертификация СМ» – риски проанализированы и внесены в карту процесса. </a:t>
            </a:r>
          </a:p>
          <a:p>
            <a:r>
              <a:rPr lang="ru-RU" dirty="0" smtClean="0"/>
              <a:t>Случаев «Реализации» рисков не зафиксировано.</a:t>
            </a:r>
          </a:p>
          <a:p>
            <a:endParaRPr lang="ru-RU" dirty="0"/>
          </a:p>
          <a:p>
            <a:r>
              <a:rPr lang="ru-RU" dirty="0" smtClean="0"/>
              <a:t>По </a:t>
            </a:r>
            <a:r>
              <a:rPr lang="ru-RU" dirty="0"/>
              <a:t>процессу </a:t>
            </a:r>
            <a:r>
              <a:rPr lang="ru-RU" dirty="0" smtClean="0"/>
              <a:t>«Оценка </a:t>
            </a:r>
            <a:r>
              <a:rPr lang="ru-RU" dirty="0"/>
              <a:t>компетентности и подготовка персонала</a:t>
            </a:r>
            <a:r>
              <a:rPr lang="ru-RU" dirty="0" smtClean="0"/>
              <a:t>» - все риски идентифицированы и </a:t>
            </a:r>
          </a:p>
          <a:p>
            <a:r>
              <a:rPr lang="ru-RU" dirty="0" smtClean="0"/>
              <a:t>внесены в карту процесса.</a:t>
            </a:r>
          </a:p>
          <a:p>
            <a:r>
              <a:rPr lang="ru-RU" dirty="0" smtClean="0"/>
              <a:t>На данный момент случаев «реализации» риска не зафиксировано. В дополнение к реализованным мероприятиям в нормативную документацию РЭ внесены изменения в процедуру присвоения кодов компетентности. Так же планируется разработка программ по подготовке и адаптации экспертов.</a:t>
            </a:r>
          </a:p>
          <a:p>
            <a:endParaRPr lang="ru-RU" dirty="0"/>
          </a:p>
          <a:p>
            <a:r>
              <a:rPr lang="ru-RU" dirty="0" smtClean="0"/>
              <a:t>Результаты  работы с рисками – удовлетворительно.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0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9943" y="254949"/>
            <a:ext cx="344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Обеспечения беспристрастности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1162" y="2136531"/>
            <a:ext cx="11259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целях обеспечения беспристрастности создан кодекс беспристрастности и сертификационный совет, </a:t>
            </a:r>
          </a:p>
          <a:p>
            <a:r>
              <a:rPr lang="ru-RU" dirty="0" smtClean="0"/>
              <a:t>отвечающий за соблюдение кодекса.</a:t>
            </a:r>
          </a:p>
          <a:p>
            <a:endParaRPr lang="ru-RU" dirty="0"/>
          </a:p>
          <a:p>
            <a:r>
              <a:rPr lang="ru-RU" dirty="0" smtClean="0"/>
              <a:t>Мероприятий, выполняемых для соблюдения беспристрастности достаточно и они результативны, т.к. случаев нарушения беспристрастности не зафиксировано.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5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7323" y="167027"/>
            <a:ext cx="3139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Возможности </a:t>
            </a:r>
            <a:r>
              <a:rPr lang="ru-RU" b="1" dirty="0"/>
              <a:t>для улучшения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2177" y="1916723"/>
            <a:ext cx="10912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подготовке данных для анализа со стороны руководства, владельцами процессов, </a:t>
            </a:r>
          </a:p>
          <a:p>
            <a:r>
              <a:rPr lang="ru-RU" dirty="0" smtClean="0"/>
              <a:t>а так же директором по развитию, были подготовлены следующие предложения: </a:t>
            </a:r>
          </a:p>
          <a:p>
            <a:endParaRPr lang="ru-RU" dirty="0"/>
          </a:p>
          <a:p>
            <a:pPr marL="271463" indent="-271463">
              <a:buAutoNum type="arabicPeriod"/>
            </a:pPr>
            <a:r>
              <a:rPr lang="ru-RU" dirty="0" smtClean="0"/>
              <a:t>Завершить процесс пересмотра кодов компетентности экспертов (технических экспертов) и подготовить</a:t>
            </a:r>
            <a:r>
              <a:rPr lang="ru-RU" dirty="0"/>
              <a:t> </a:t>
            </a:r>
            <a:r>
              <a:rPr lang="ru-RU" dirty="0" smtClean="0"/>
              <a:t>программы подготовки и адаптации экспертов.</a:t>
            </a:r>
          </a:p>
          <a:p>
            <a:endParaRPr lang="ru-RU" dirty="0"/>
          </a:p>
          <a:p>
            <a:r>
              <a:rPr lang="ru-RU" dirty="0" smtClean="0"/>
              <a:t>2. Сохранить лимиты страховых риск-запасов до </a:t>
            </a:r>
            <a:r>
              <a:rPr lang="ru-RU" dirty="0" smtClean="0"/>
              <a:t>1 050 </a:t>
            </a:r>
            <a:r>
              <a:rPr lang="ru-RU" dirty="0" smtClean="0"/>
              <a:t>000 рублей, с учетом увеличения объемов выполняемых сертификационных работ.</a:t>
            </a:r>
          </a:p>
          <a:p>
            <a:endParaRPr lang="ru-RU" dirty="0"/>
          </a:p>
          <a:p>
            <a:r>
              <a:rPr lang="ru-RU" dirty="0" smtClean="0"/>
              <a:t>3. Продолжить расширение базы экспертов по программе сертификации «Военный Регистр».</a:t>
            </a:r>
          </a:p>
          <a:p>
            <a:endParaRPr lang="ru-RU" dirty="0"/>
          </a:p>
          <a:p>
            <a:r>
              <a:rPr lang="ru-RU" dirty="0" smtClean="0"/>
              <a:t>4. С учетом закрытия системы ГОСТР подготовить разработать маркетинговую программу на 2020 г.</a:t>
            </a:r>
          </a:p>
          <a:p>
            <a:endParaRPr lang="ru-RU" dirty="0" smtClean="0"/>
          </a:p>
          <a:p>
            <a:r>
              <a:rPr lang="ru-RU" dirty="0" smtClean="0"/>
              <a:t>5. Продолжить развитие партнёрской сети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6. Расширение пула </a:t>
            </a:r>
            <a:r>
              <a:rPr lang="ru-RU" dirty="0"/>
              <a:t> </a:t>
            </a:r>
            <a:r>
              <a:rPr lang="ru-RU" dirty="0" smtClean="0"/>
              <a:t>экспертов до 12 человек.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945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44" y="5341545"/>
            <a:ext cx="2429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Данные подготовил, </a:t>
            </a:r>
          </a:p>
          <a:p>
            <a:endParaRPr lang="ru-RU" dirty="0"/>
          </a:p>
          <a:p>
            <a:r>
              <a:rPr lang="ru-RU" dirty="0" smtClean="0"/>
              <a:t>Директор по развитию</a:t>
            </a:r>
          </a:p>
          <a:p>
            <a:r>
              <a:rPr lang="ru-RU" dirty="0" smtClean="0"/>
              <a:t>Шмакалов А.Е.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28849" y="2433181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6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19801" y="724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Статус </a:t>
            </a:r>
            <a:r>
              <a:rPr lang="ru-RU" b="1" dirty="0"/>
              <a:t>действий по результатам предыдущих анализов со стороны руководства;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446" y="1907931"/>
            <a:ext cx="1085713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Компания образована в конце 2017 года.</a:t>
            </a:r>
          </a:p>
          <a:p>
            <a:endParaRPr lang="ru-RU" dirty="0"/>
          </a:p>
          <a:p>
            <a:r>
              <a:rPr lang="ru-RU" dirty="0" smtClean="0"/>
              <a:t>Основной задачей и целью является – создание на базе компании компетентного органа по сертификации, </a:t>
            </a:r>
          </a:p>
          <a:p>
            <a:r>
              <a:rPr lang="ru-RU" dirty="0" smtClean="0"/>
              <a:t>с получением ряда необходимых аккредитаций.</a:t>
            </a:r>
          </a:p>
          <a:p>
            <a:endParaRPr lang="ru-RU" dirty="0"/>
          </a:p>
          <a:p>
            <a:r>
              <a:rPr lang="ru-RU" dirty="0" smtClean="0"/>
              <a:t>В этих целях была внедрена система менеджмента качества (начало внедрения конец 2017 года).</a:t>
            </a:r>
          </a:p>
          <a:p>
            <a:endParaRPr lang="ru-RU" dirty="0"/>
          </a:p>
          <a:p>
            <a:r>
              <a:rPr lang="ru-RU" dirty="0" smtClean="0"/>
              <a:t>На данный момент проводиться второй анализ со стороны руководства в компании, </a:t>
            </a:r>
          </a:p>
          <a:p>
            <a:r>
              <a:rPr lang="ru-RU" dirty="0" smtClean="0"/>
              <a:t>обсуждаются результаты работы за период с 01.01.2019 по 31.12.2019.</a:t>
            </a:r>
            <a:endParaRPr lang="en-US" dirty="0" smtClean="0"/>
          </a:p>
          <a:p>
            <a:r>
              <a:rPr lang="ru-RU" dirty="0" smtClean="0"/>
              <a:t>Все мероприятия запланированные на 2019 г (Протокол  № 71 от 30.01.2019) выполнены в полном объеме.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3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1527" y="211633"/>
            <a:ext cx="5192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Статус действий по результатам предыдущих анализов со стороны руководства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857" y="1581056"/>
            <a:ext cx="8335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Разработать программу сертификации СМК на соответствие ГОСТ РВ 0015-002-2012, выполнить все необходимые мероприятия и пройти аккредитацию в Военном Регистре (срок до 31.05.2019)</a:t>
            </a:r>
          </a:p>
        </p:txBody>
      </p:sp>
      <p:sp>
        <p:nvSpPr>
          <p:cNvPr id="4" name="Шеврон 3"/>
          <p:cNvSpPr/>
          <p:nvPr/>
        </p:nvSpPr>
        <p:spPr>
          <a:xfrm rot="5400000">
            <a:off x="9211113" y="1812024"/>
            <a:ext cx="545284" cy="394283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857" y="2833111"/>
            <a:ext cx="7723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Внести изменения в бюджет организации в соответствии с принятыми на предыдущем совещании решениями (срок до 28.02.2019)</a:t>
            </a:r>
          </a:p>
        </p:txBody>
      </p:sp>
      <p:sp>
        <p:nvSpPr>
          <p:cNvPr id="6" name="Шеврон 5"/>
          <p:cNvSpPr/>
          <p:nvPr/>
        </p:nvSpPr>
        <p:spPr>
          <a:xfrm rot="5400000">
            <a:off x="9211112" y="2959135"/>
            <a:ext cx="545284" cy="394283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857" y="4028624"/>
            <a:ext cx="7723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Разработать, утвердить и реализовать маркетинговую программу на 2019 г.</a:t>
            </a:r>
          </a:p>
        </p:txBody>
      </p:sp>
      <p:sp>
        <p:nvSpPr>
          <p:cNvPr id="8" name="Шеврон 7"/>
          <p:cNvSpPr/>
          <p:nvPr/>
        </p:nvSpPr>
        <p:spPr>
          <a:xfrm rot="5400000">
            <a:off x="9211111" y="3928173"/>
            <a:ext cx="545284" cy="394283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857" y="5207358"/>
            <a:ext cx="397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Развитие партнерской сети в регионах</a:t>
            </a:r>
          </a:p>
        </p:txBody>
      </p:sp>
      <p:sp>
        <p:nvSpPr>
          <p:cNvPr id="10" name="Шеврон 9"/>
          <p:cNvSpPr/>
          <p:nvPr/>
        </p:nvSpPr>
        <p:spPr>
          <a:xfrm rot="5400000">
            <a:off x="9211110" y="5106907"/>
            <a:ext cx="545284" cy="394283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5810" y="1815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Изменений во внешних и внутренних факторах, касающихся системы менеджмента качества;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9826" y="237399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действующее </a:t>
            </a:r>
            <a:r>
              <a:rPr lang="ru-RU" dirty="0"/>
              <a:t>законодательство РФ в области аккредитации </a:t>
            </a:r>
            <a:r>
              <a:rPr lang="ru-RU" dirty="0" smtClean="0"/>
              <a:t>и сертификации;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аккредитующие органы (Росаккредитация</a:t>
            </a:r>
            <a:r>
              <a:rPr lang="ru-RU" dirty="0" smtClean="0"/>
              <a:t>);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заявители (организации, заказывающие услуги сертификации и экспертизы</a:t>
            </a:r>
            <a:r>
              <a:rPr lang="ru-RU" dirty="0" smtClean="0"/>
              <a:t>);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Управляющий совет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57748" y="971639"/>
            <a:ext cx="8791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организации идентифицированы внешние факторы, влияющие на работу компании, </a:t>
            </a:r>
          </a:p>
          <a:p>
            <a:r>
              <a:rPr lang="ru-RU" dirty="0" smtClean="0"/>
              <a:t>а так же проведен анализ изменений требований данных факторов:</a:t>
            </a:r>
            <a:endParaRPr lang="ru-RU" dirty="0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350597" y="4425877"/>
            <a:ext cx="914401" cy="4220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326978" y="1608978"/>
            <a:ext cx="5646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Приказ МЭР № 89 от 27.02.2019.  На  бланк сертификата добавлен знак соответствия РА </a:t>
            </a:r>
          </a:p>
          <a:p>
            <a:r>
              <a:rPr lang="ru-RU" dirty="0" smtClean="0"/>
              <a:t>Приказ </a:t>
            </a:r>
            <a:r>
              <a:rPr lang="ru-RU" dirty="0" err="1" smtClean="0"/>
              <a:t>ФАТРиМ</a:t>
            </a:r>
            <a:r>
              <a:rPr lang="ru-RU" dirty="0" smtClean="0"/>
              <a:t> № 3358 от 26.12.2019. Необходимо  активизировать маркетинговую работу в части взаимодействия с организациями, имеющими сертификат ГОСТР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85826" y="3345070"/>
            <a:ext cx="552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Изменений за последние пол года не было, </a:t>
            </a:r>
          </a:p>
          <a:p>
            <a:r>
              <a:rPr lang="ru-RU" dirty="0" smtClean="0"/>
              <a:t>изменений (существенных) не планируется.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85827" y="4246788"/>
            <a:ext cx="5727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проанализированы. На основе данных оставлены </a:t>
            </a:r>
            <a:r>
              <a:rPr lang="en-US" dirty="0" smtClean="0"/>
              <a:t>SWOT </a:t>
            </a:r>
            <a:r>
              <a:rPr lang="ru-RU" dirty="0" smtClean="0"/>
              <a:t>анализы, на их базе разработаны программы сертификации и тарифы.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85826" y="5217866"/>
            <a:ext cx="5727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данным факторам относиться: </a:t>
            </a:r>
          </a:p>
          <a:p>
            <a:r>
              <a:rPr lang="ru-RU" dirty="0" smtClean="0"/>
              <a:t>сертификационный совет, учредители. Требований учредителей не менялись.</a:t>
            </a:r>
            <a:endParaRPr lang="ru-RU" dirty="0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5350597" y="5368281"/>
            <a:ext cx="914401" cy="4220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5350596" y="3483473"/>
            <a:ext cx="914401" cy="4220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5350595" y="2486141"/>
            <a:ext cx="914401" cy="4220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079" y="1611517"/>
            <a:ext cx="906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организации идентифицированы внутренние факторы, влияющие на работу компании, </a:t>
            </a:r>
          </a:p>
          <a:p>
            <a:r>
              <a:rPr lang="ru-RU" dirty="0" smtClean="0"/>
              <a:t>а так же проведен анализ изменений требований данных факторов: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837" y="2377310"/>
            <a:ext cx="116005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Организационная </a:t>
            </a:r>
            <a:r>
              <a:rPr lang="ru-RU" dirty="0"/>
              <a:t>структура РЭ, (НД №003.18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Основные </a:t>
            </a:r>
            <a:r>
              <a:rPr lang="ru-RU" dirty="0"/>
              <a:t>цели и бизнес-план РЭ.</a:t>
            </a:r>
          </a:p>
          <a:p>
            <a:r>
              <a:rPr lang="ru-RU" dirty="0" smtClean="0"/>
              <a:t>А </a:t>
            </a:r>
            <a:r>
              <a:rPr lang="ru-RU" dirty="0"/>
              <a:t>также положения:</a:t>
            </a:r>
          </a:p>
          <a:p>
            <a:r>
              <a:rPr lang="ru-RU" dirty="0"/>
              <a:t>− по бизнес – процессам:</a:t>
            </a:r>
          </a:p>
          <a:p>
            <a:r>
              <a:rPr lang="ru-RU" dirty="0"/>
              <a:t>o Карта процесса «Сертификация систем менеджмента» (НД №018.18);</a:t>
            </a:r>
          </a:p>
          <a:p>
            <a:r>
              <a:rPr lang="ru-RU" dirty="0"/>
              <a:t>− по обеспечивающим процессам:</a:t>
            </a:r>
          </a:p>
          <a:p>
            <a:r>
              <a:rPr lang="ru-RU" dirty="0"/>
              <a:t>o Карта процесса «Оценка компетентности и подготовка персонала»</a:t>
            </a:r>
          </a:p>
          <a:p>
            <a:r>
              <a:rPr lang="ru-RU" dirty="0"/>
              <a:t>(НД №019.18);</a:t>
            </a:r>
          </a:p>
          <a:p>
            <a:r>
              <a:rPr lang="ru-RU" dirty="0"/>
              <a:t>− по управленческим процессам:</a:t>
            </a:r>
          </a:p>
          <a:p>
            <a:r>
              <a:rPr lang="ru-RU" dirty="0"/>
              <a:t>o Руководство «Порядок применения сертификата и знака соответствия»</a:t>
            </a:r>
          </a:p>
          <a:p>
            <a:r>
              <a:rPr lang="ru-RU" dirty="0"/>
              <a:t>(НД №011.18);</a:t>
            </a:r>
          </a:p>
          <a:p>
            <a:r>
              <a:rPr lang="ru-RU" dirty="0"/>
              <a:t>o Руководство «Ведение реестров и оформление выданных</a:t>
            </a:r>
          </a:p>
          <a:p>
            <a:r>
              <a:rPr lang="ru-RU" dirty="0"/>
              <a:t>сертификатов» (НД №012.18).</a:t>
            </a:r>
          </a:p>
          <a:p>
            <a:r>
              <a:rPr lang="ru-RU" dirty="0"/>
              <a:t>− методические документы: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1861" y="3890639"/>
            <a:ext cx="3637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Данные о фактических значениях </a:t>
            </a:r>
          </a:p>
          <a:p>
            <a:r>
              <a:rPr lang="ru-RU" b="1" dirty="0" smtClean="0"/>
              <a:t>данных факторов приведены</a:t>
            </a:r>
          </a:p>
          <a:p>
            <a:r>
              <a:rPr lang="ru-RU" b="1" dirty="0" smtClean="0"/>
              <a:t>ниже во входных данных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667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053" y="1542981"/>
            <a:ext cx="11790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удовлетворенности потребителей и отзывам от соответствующих заинтересованных сторон, а также апелляций и жалоб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970" y="3307157"/>
            <a:ext cx="114013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B050"/>
                </a:solidFill>
              </a:rPr>
              <a:t>На момент анализа данных, жалоб, апелляций,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обращений (претензионных) со стороны заинтересованных сторон не поступало.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B050"/>
                </a:solidFill>
              </a:rPr>
              <a:t>Инспекционная проверка со стороны РА пройдена без замечаний.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От потребителей было получено 6 анкет. По результатам их обработки отмечено, что все потребители удовлетворены качеством и стоимостью оказанных услуг. В одной анкете отмечено, стоимость работ частично соответствует ожиданиям потребителя</a:t>
            </a:r>
          </a:p>
        </p:txBody>
      </p:sp>
      <p:sp>
        <p:nvSpPr>
          <p:cNvPr id="5" name="Фигура, имеющая форму буквы L 4"/>
          <p:cNvSpPr/>
          <p:nvPr/>
        </p:nvSpPr>
        <p:spPr>
          <a:xfrm rot="18820807">
            <a:off x="9089838" y="2858582"/>
            <a:ext cx="931653" cy="897148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7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1385" y="1415534"/>
            <a:ext cx="481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степени достижения целей в области </a:t>
            </a:r>
            <a:r>
              <a:rPr lang="ru-RU" dirty="0" smtClean="0"/>
              <a:t>качества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469" y="2026530"/>
            <a:ext cx="724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данный момент  все цели в области качества за 2019 г. достигнуты: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669" y="271663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/>
              <a:t>1. Разработать </a:t>
            </a:r>
            <a:r>
              <a:rPr lang="ru-RU" dirty="0"/>
              <a:t>программу сертификации СМК на соответствие ГОСТ РВ 0015-002-2012, выполнить все </a:t>
            </a:r>
          </a:p>
          <a:p>
            <a:r>
              <a:rPr lang="ru-RU" dirty="0"/>
              <a:t>необходимые мероприятия и пройти аккредитацию в  Военном Регистре</a:t>
            </a:r>
          </a:p>
          <a:p>
            <a:endParaRPr lang="ru-RU" dirty="0"/>
          </a:p>
          <a:p>
            <a:r>
              <a:rPr lang="ru-RU" dirty="0"/>
              <a:t>2. Внести изменения в бюджет организации в соответствии с принятыми на предыдущем совещании решениями </a:t>
            </a:r>
          </a:p>
          <a:p>
            <a:endParaRPr lang="ru-RU" dirty="0"/>
          </a:p>
          <a:p>
            <a:r>
              <a:rPr lang="ru-RU" dirty="0"/>
              <a:t>3. Разработать маркетинговую программу на 2019 г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4.Развитие </a:t>
            </a:r>
            <a:r>
              <a:rPr lang="ru-RU" dirty="0"/>
              <a:t>партнерской сети в регионах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6224954" y="3033346"/>
            <a:ext cx="1019908" cy="33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293220" y="2877233"/>
            <a:ext cx="4448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Аккредитация пройдена. Получен Аттестат </a:t>
            </a:r>
          </a:p>
          <a:p>
            <a:r>
              <a:rPr lang="ru-RU" dirty="0" smtClean="0"/>
              <a:t>аккредитации № ВР АА.1.46.0050-2019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393055" y="4131953"/>
            <a:ext cx="380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Изменения в бюджет были внесены 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6273312" y="4131953"/>
            <a:ext cx="1019908" cy="33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244863" y="5532786"/>
            <a:ext cx="4621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Открыты представительства в СЗФО, Приволжском ФО, Центрально-черноземной районе, Южном ФО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6224954" y="5688897"/>
            <a:ext cx="1019908" cy="33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273312" y="4932175"/>
            <a:ext cx="1019908" cy="33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293220" y="4776062"/>
            <a:ext cx="489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Маркетинговая программа на 2019 г разработана. (Протокол  №101 от  11.06.2019</a:t>
            </a:r>
          </a:p>
        </p:txBody>
      </p:sp>
    </p:spTree>
    <p:extLst>
      <p:ext uri="{BB962C8B-B14F-4D97-AF65-F5344CB8AC3E}">
        <p14:creationId xmlns:p14="http://schemas.microsoft.com/office/powerpoint/2010/main" val="7346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0477" y="1345196"/>
            <a:ext cx="5931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показателям процессов и соответствию продукции и услуг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92177"/>
              </p:ext>
            </p:extLst>
          </p:nvPr>
        </p:nvGraphicFramePr>
        <p:xfrm>
          <a:off x="218782" y="2232575"/>
          <a:ext cx="6092190" cy="18669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87425">
                  <a:extLst>
                    <a:ext uri="{9D8B030D-6E8A-4147-A177-3AD203B41FA5}">
                      <a16:colId xmlns:a16="http://schemas.microsoft.com/office/drawing/2014/main" xmlns="" val="808421315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xmlns="" val="3865029859"/>
                    </a:ext>
                  </a:extLst>
                </a:gridCol>
                <a:gridCol w="3495040">
                  <a:extLst>
                    <a:ext uri="{9D8B030D-6E8A-4147-A177-3AD203B41FA5}">
                      <a16:colId xmlns:a16="http://schemas.microsoft.com/office/drawing/2014/main" xmlns="" val="1053203918"/>
                    </a:ext>
                  </a:extLst>
                </a:gridCol>
              </a:tblGrid>
              <a:tr h="196215">
                <a:tc>
                  <a:txBody>
                    <a:bodyPr/>
                    <a:lstStyle/>
                    <a:p>
                      <a:pPr indent="508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</a:t>
                      </a:r>
                    </a:p>
                    <a:p>
                      <a:pPr indent="508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Плановый 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4909704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более 5 % срывов сроков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665470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Жалобы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 более 3 официальных претензий за год. Жалобы не более 10. </a:t>
                      </a:r>
                    </a:p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(Апелляции не относится к жалобам и претензиям)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507299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8782" y="1788885"/>
            <a:ext cx="555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Карта процесса «Сертификация систем менеджмента»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92720"/>
              </p:ext>
            </p:extLst>
          </p:nvPr>
        </p:nvGraphicFramePr>
        <p:xfrm>
          <a:off x="6310973" y="2224070"/>
          <a:ext cx="1435050" cy="181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050">
                  <a:extLst>
                    <a:ext uri="{9D8B030D-6E8A-4147-A177-3AD203B41FA5}">
                      <a16:colId xmlns:a16="http://schemas.microsoft.com/office/drawing/2014/main" xmlns="" val="148575496"/>
                    </a:ext>
                  </a:extLst>
                </a:gridCol>
              </a:tblGrid>
              <a:tr h="5283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Фактический показатель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0634945"/>
                  </a:ext>
                </a:extLst>
              </a:tr>
              <a:tr h="2797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0562480"/>
                  </a:ext>
                </a:extLst>
              </a:tr>
              <a:tr h="1004628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763163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23942" y="2904334"/>
            <a:ext cx="373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 результативен. Жалоб и срывов сроков не было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893270"/>
              </p:ext>
            </p:extLst>
          </p:nvPr>
        </p:nvGraphicFramePr>
        <p:xfrm>
          <a:off x="218782" y="4554849"/>
          <a:ext cx="6618584" cy="1600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62469">
                  <a:extLst>
                    <a:ext uri="{9D8B030D-6E8A-4147-A177-3AD203B41FA5}">
                      <a16:colId xmlns:a16="http://schemas.microsoft.com/office/drawing/2014/main" xmlns="" val="1349261135"/>
                    </a:ext>
                  </a:extLst>
                </a:gridCol>
                <a:gridCol w="2837404">
                  <a:extLst>
                    <a:ext uri="{9D8B030D-6E8A-4147-A177-3AD203B41FA5}">
                      <a16:colId xmlns:a16="http://schemas.microsoft.com/office/drawing/2014/main" xmlns="" val="2272550700"/>
                    </a:ext>
                  </a:extLst>
                </a:gridCol>
                <a:gridCol w="2118711">
                  <a:extLst>
                    <a:ext uri="{9D8B030D-6E8A-4147-A177-3AD203B41FA5}">
                      <a16:colId xmlns:a16="http://schemas.microsoft.com/office/drawing/2014/main" xmlns="" val="135887018"/>
                    </a:ext>
                  </a:extLst>
                </a:gridCol>
              </a:tblGrid>
              <a:tr h="196215">
                <a:tc>
                  <a:txBody>
                    <a:bodyPr/>
                    <a:lstStyle/>
                    <a:p>
                      <a:pPr indent="45021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Плановый 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2843785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Жалобы на некомпетентность/не этичность экспертов/технических экспертов.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более 3 официальных жалоб на аудитора/ технического эксперта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1185144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94315"/>
              </p:ext>
            </p:extLst>
          </p:nvPr>
        </p:nvGraphicFramePr>
        <p:xfrm>
          <a:off x="6837366" y="4546344"/>
          <a:ext cx="1435050" cy="1624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050">
                  <a:extLst>
                    <a:ext uri="{9D8B030D-6E8A-4147-A177-3AD203B41FA5}">
                      <a16:colId xmlns:a16="http://schemas.microsoft.com/office/drawing/2014/main" xmlns="" val="2612968406"/>
                    </a:ext>
                  </a:extLst>
                </a:gridCol>
              </a:tblGrid>
              <a:tr h="5027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Фактический показатель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6698963"/>
                  </a:ext>
                </a:extLst>
              </a:tr>
              <a:tr h="1105938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281048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38850" y="4957962"/>
            <a:ext cx="3363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 результативен. Жалоб не было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8782" y="4161619"/>
            <a:ext cx="10885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КАРТА </a:t>
            </a:r>
            <a:r>
              <a:rPr lang="ru-RU" dirty="0" smtClean="0"/>
              <a:t>ПРОЦЕССА «Оценка </a:t>
            </a:r>
            <a:r>
              <a:rPr lang="ru-RU" dirty="0"/>
              <a:t>компетентности и подготовка персонала»</a:t>
            </a:r>
          </a:p>
        </p:txBody>
      </p:sp>
    </p:spTree>
    <p:extLst>
      <p:ext uri="{BB962C8B-B14F-4D97-AF65-F5344CB8AC3E}">
        <p14:creationId xmlns:p14="http://schemas.microsoft.com/office/powerpoint/2010/main" val="27696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2203</Words>
  <Application>Microsoft Office PowerPoint</Application>
  <PresentationFormat>Произвольный</PresentationFormat>
  <Paragraphs>535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Юхов</dc:creator>
  <cp:lastModifiedBy>сергей морозов</cp:lastModifiedBy>
  <cp:revision>114</cp:revision>
  <dcterms:created xsi:type="dcterms:W3CDTF">2018-04-22T08:54:20Z</dcterms:created>
  <dcterms:modified xsi:type="dcterms:W3CDTF">2020-01-25T13:27:05Z</dcterms:modified>
</cp:coreProperties>
</file>