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77" r:id="rId11"/>
    <p:sldId id="279" r:id="rId12"/>
    <p:sldId id="280" r:id="rId13"/>
    <p:sldId id="282" r:id="rId14"/>
    <p:sldId id="283" r:id="rId15"/>
    <p:sldId id="265" r:id="rId16"/>
    <p:sldId id="266" r:id="rId17"/>
    <p:sldId id="267" r:id="rId18"/>
    <p:sldId id="287" r:id="rId19"/>
    <p:sldId id="285" r:id="rId20"/>
    <p:sldId id="286" r:id="rId21"/>
    <p:sldId id="268" r:id="rId22"/>
    <p:sldId id="269" r:id="rId23"/>
    <p:sldId id="284" r:id="rId24"/>
    <p:sldId id="270" r:id="rId25"/>
    <p:sldId id="271" r:id="rId26"/>
    <p:sldId id="272" r:id="rId27"/>
    <p:sldId id="273" r:id="rId28"/>
    <p:sldId id="274" r:id="rId29"/>
    <p:sldId id="275" r:id="rId30"/>
    <p:sldId id="27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0" autoAdjust="0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63A9-E06F-46F1-9A14-26FEC3E0DC22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F355E-7B17-4E25-8052-8A5227F86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86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E3253-63EB-4214-B6D4-1257EE23D586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94B0D-7DA9-4DE7-AF24-2FC88B6F6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06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5054" y="6372826"/>
            <a:ext cx="2337487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ООО «Русский Эксперт»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96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5054" y="6372826"/>
            <a:ext cx="2337487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ООО «Русский Эксперт»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01336" cy="131445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184271" y="0"/>
            <a:ext cx="3280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ООО «Русский Эксперт»</a:t>
            </a:r>
            <a:endParaRPr lang="ru-RU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5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emf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#RANGE!BK1"/><Relationship Id="rId13" Type="http://schemas.openxmlformats.org/officeDocument/2006/relationships/hyperlink" Target="#RANGE!DI1"/><Relationship Id="rId3" Type="http://schemas.openxmlformats.org/officeDocument/2006/relationships/hyperlink" Target="#RANGE!M1"/><Relationship Id="rId7" Type="http://schemas.openxmlformats.org/officeDocument/2006/relationships/hyperlink" Target="#RANGE!BA1"/><Relationship Id="rId12" Type="http://schemas.openxmlformats.org/officeDocument/2006/relationships/hyperlink" Target="#RANGE!CY1"/><Relationship Id="rId2" Type="http://schemas.openxmlformats.org/officeDocument/2006/relationships/hyperlink" Target="#RANGE!C1"/><Relationship Id="rId1" Type="http://schemas.openxmlformats.org/officeDocument/2006/relationships/slideLayout" Target="../slideLayouts/slideLayout1.xml"/><Relationship Id="rId6" Type="http://schemas.openxmlformats.org/officeDocument/2006/relationships/hyperlink" Target="#RANGE!AQ1"/><Relationship Id="rId11" Type="http://schemas.openxmlformats.org/officeDocument/2006/relationships/hyperlink" Target="#RANGE!CO1"/><Relationship Id="rId5" Type="http://schemas.openxmlformats.org/officeDocument/2006/relationships/hyperlink" Target="#RANGE!AG1"/><Relationship Id="rId10" Type="http://schemas.openxmlformats.org/officeDocument/2006/relationships/hyperlink" Target="#RANGE!CE1"/><Relationship Id="rId4" Type="http://schemas.openxmlformats.org/officeDocument/2006/relationships/hyperlink" Target="#RANGE!W1"/><Relationship Id="rId9" Type="http://schemas.openxmlformats.org/officeDocument/2006/relationships/hyperlink" Target="#RANGE!BU1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466" y="1486635"/>
            <a:ext cx="1039573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Входные данные для </a:t>
            </a: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анализа со стороны руководства</a:t>
            </a:r>
          </a:p>
          <a:p>
            <a:pPr algn="ctr"/>
            <a:endParaRPr lang="ru-RU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Период с 01.01.2020 по 31.12.2020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6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2708" y="780177"/>
            <a:ext cx="468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Показатели производственной деятельности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52739"/>
              </p:ext>
            </p:extLst>
          </p:nvPr>
        </p:nvGraphicFramePr>
        <p:xfrm>
          <a:off x="226500" y="1583731"/>
          <a:ext cx="11534864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028">
                  <a:extLst>
                    <a:ext uri="{9D8B030D-6E8A-4147-A177-3AD203B41FA5}">
                      <a16:colId xmlns:a16="http://schemas.microsoft.com/office/drawing/2014/main" val="922961007"/>
                    </a:ext>
                  </a:extLst>
                </a:gridCol>
                <a:gridCol w="1795244">
                  <a:extLst>
                    <a:ext uri="{9D8B030D-6E8A-4147-A177-3AD203B41FA5}">
                      <a16:colId xmlns:a16="http://schemas.microsoft.com/office/drawing/2014/main" val="4274964189"/>
                    </a:ext>
                  </a:extLst>
                </a:gridCol>
                <a:gridCol w="1568742">
                  <a:extLst>
                    <a:ext uri="{9D8B030D-6E8A-4147-A177-3AD203B41FA5}">
                      <a16:colId xmlns:a16="http://schemas.microsoft.com/office/drawing/2014/main" val="4141564363"/>
                    </a:ext>
                  </a:extLst>
                </a:gridCol>
                <a:gridCol w="1669409">
                  <a:extLst>
                    <a:ext uri="{9D8B030D-6E8A-4147-A177-3AD203B41FA5}">
                      <a16:colId xmlns:a16="http://schemas.microsoft.com/office/drawing/2014/main" val="3841079487"/>
                    </a:ext>
                  </a:extLst>
                </a:gridCol>
                <a:gridCol w="2533475">
                  <a:extLst>
                    <a:ext uri="{9D8B030D-6E8A-4147-A177-3AD203B41FA5}">
                      <a16:colId xmlns:a16="http://schemas.microsoft.com/office/drawing/2014/main" val="3809141261"/>
                    </a:ext>
                  </a:extLst>
                </a:gridCol>
                <a:gridCol w="1853966">
                  <a:extLst>
                    <a:ext uri="{9D8B030D-6E8A-4147-A177-3AD203B41FA5}">
                      <a16:colId xmlns:a16="http://schemas.microsoft.com/office/drawing/2014/main" val="1153755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Проведено аудитов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Сертификационных</a:t>
                      </a:r>
                    </a:p>
                    <a:p>
                      <a:pPr algn="ctr"/>
                      <a:r>
                        <a:rPr lang="ru-RU" sz="1400" dirty="0" smtClean="0"/>
                        <a:t>(1 и 2 этапы)</a:t>
                      </a:r>
                    </a:p>
                    <a:p>
                      <a:pPr algn="ctr"/>
                      <a:r>
                        <a:rPr lang="ru-RU" sz="1400" dirty="0" smtClean="0"/>
                        <a:t>2019/2020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Инспекционных</a:t>
                      </a:r>
                    </a:p>
                    <a:p>
                      <a:pPr algn="ctr"/>
                      <a:r>
                        <a:rPr lang="ru-RU" sz="1400" dirty="0" smtClean="0"/>
                        <a:t>2019/2020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Выдано сертификатов</a:t>
                      </a:r>
                    </a:p>
                    <a:p>
                      <a:pPr algn="ctr"/>
                      <a:r>
                        <a:rPr lang="ru-RU" sz="1400" dirty="0" smtClean="0"/>
                        <a:t>2019/2020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Подтверждено</a:t>
                      </a:r>
                      <a:r>
                        <a:rPr lang="ru-RU" sz="1400" baseline="0" dirty="0" smtClean="0"/>
                        <a:t> действие сертификатов</a:t>
                      </a:r>
                    </a:p>
                    <a:p>
                      <a:pPr algn="ctr"/>
                      <a:r>
                        <a:rPr lang="ru-RU" sz="1400" dirty="0" smtClean="0"/>
                        <a:t>2019/2020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Аннулировано сертификатов</a:t>
                      </a:r>
                    </a:p>
                    <a:p>
                      <a:pPr algn="ctr"/>
                      <a:r>
                        <a:rPr lang="ru-RU" sz="1400" dirty="0" smtClean="0"/>
                        <a:t>2019/2020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840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ГОСТ</a:t>
                      </a:r>
                      <a:r>
                        <a:rPr lang="ru-RU" sz="1400" baseline="0" dirty="0" smtClean="0"/>
                        <a:t> Р ИСО 9001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84/156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0/33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38/78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0/33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0/3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442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ГОСТ Р ИСО 14001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8/10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0/3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4/5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0/3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0/0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345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ГОСТ Р</a:t>
                      </a:r>
                    </a:p>
                    <a:p>
                      <a:pPr algn="ctr"/>
                      <a:r>
                        <a:rPr lang="ru-RU" sz="1400" dirty="0" smtClean="0"/>
                        <a:t>54934 / OHSAS 18001)</a:t>
                      </a:r>
                    </a:p>
                    <a:p>
                      <a:pPr algn="ctr"/>
                      <a:r>
                        <a:rPr lang="ru-RU" sz="1400" dirty="0" smtClean="0"/>
                        <a:t>ГОСТ12.0.230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10/8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0/4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5/4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0/4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0/0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443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ГОСТ Р ЕН 9100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2/0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0/0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1/0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0/0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0/1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745641"/>
                  </a:ext>
                </a:extLst>
              </a:tr>
              <a:tr h="291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ГОСТ РВ 0015-002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14/32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0/6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7/16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0/6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0/0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1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118/206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0/46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53/103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0/46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0/4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86757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3615" y="5050172"/>
            <a:ext cx="6921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Отклонений и срывов сроков выполнения работ не зафиксировано, </a:t>
            </a:r>
          </a:p>
          <a:p>
            <a:r>
              <a:rPr lang="ru-RU" dirty="0" smtClean="0"/>
              <a:t>ЗА ИСКЛЮЧЕНИЕМ перенесенных аудитов, в связи с пандемией. </a:t>
            </a:r>
          </a:p>
          <a:p>
            <a:endParaRPr lang="ru-RU" dirty="0"/>
          </a:p>
          <a:p>
            <a:r>
              <a:rPr lang="ru-RU" dirty="0" smtClean="0"/>
              <a:t>Перенесено 3 аудита. 4 сертификата аннулированы.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0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7420" y="132500"/>
            <a:ext cx="468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Показатели производственной деятельности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63694" y="1209483"/>
            <a:ext cx="5463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Общие целевые показатели (согласно бизнес плана)</a:t>
            </a:r>
            <a:endParaRPr lang="ru-RU" b="1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28" y="2114246"/>
            <a:ext cx="3200028" cy="1367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30858" y="1578815"/>
            <a:ext cx="257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Финансовый показатель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479225"/>
              </p:ext>
            </p:extLst>
          </p:nvPr>
        </p:nvGraphicFramePr>
        <p:xfrm>
          <a:off x="794331" y="2106390"/>
          <a:ext cx="2611222" cy="1135065"/>
        </p:xfrm>
        <a:graphic>
          <a:graphicData uri="http://schemas.openxmlformats.org/drawingml/2006/table">
            <a:tbl>
              <a:tblPr/>
              <a:tblGrid>
                <a:gridCol w="1305611">
                  <a:extLst>
                    <a:ext uri="{9D8B030D-6E8A-4147-A177-3AD203B41FA5}">
                      <a16:colId xmlns:a16="http://schemas.microsoft.com/office/drawing/2014/main" val="933157680"/>
                    </a:ext>
                  </a:extLst>
                </a:gridCol>
                <a:gridCol w="1305611">
                  <a:extLst>
                    <a:ext uri="{9D8B030D-6E8A-4147-A177-3AD203B41FA5}">
                      <a16:colId xmlns:a16="http://schemas.microsoft.com/office/drawing/2014/main" val="3402143193"/>
                    </a:ext>
                  </a:extLst>
                </a:gridCol>
              </a:tblGrid>
              <a:tr h="501343">
                <a:tc>
                  <a:txBody>
                    <a:bodyPr/>
                    <a:lstStyle/>
                    <a:p>
                      <a:pPr algn="r" fontAlgn="t"/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012379"/>
                  </a:ext>
                </a:extLst>
              </a:tr>
              <a:tr h="633722"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</a:t>
                      </a:r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50 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250</a:t>
                      </a: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1392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8333" y="1601142"/>
            <a:ext cx="330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Показатель по новым клиентам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67571"/>
              </p:ext>
            </p:extLst>
          </p:nvPr>
        </p:nvGraphicFramePr>
        <p:xfrm>
          <a:off x="4484588" y="1976624"/>
          <a:ext cx="2716342" cy="1264831"/>
        </p:xfrm>
        <a:graphic>
          <a:graphicData uri="http://schemas.openxmlformats.org/drawingml/2006/table">
            <a:tbl>
              <a:tblPr/>
              <a:tblGrid>
                <a:gridCol w="1358171">
                  <a:extLst>
                    <a:ext uri="{9D8B030D-6E8A-4147-A177-3AD203B41FA5}">
                      <a16:colId xmlns:a16="http://schemas.microsoft.com/office/drawing/2014/main" val="4284496815"/>
                    </a:ext>
                  </a:extLst>
                </a:gridCol>
                <a:gridCol w="1358171">
                  <a:extLst>
                    <a:ext uri="{9D8B030D-6E8A-4147-A177-3AD203B41FA5}">
                      <a16:colId xmlns:a16="http://schemas.microsoft.com/office/drawing/2014/main" val="76415022"/>
                    </a:ext>
                  </a:extLst>
                </a:gridCol>
              </a:tblGrid>
              <a:tr h="6472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</a:t>
                      </a:r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30 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866024"/>
                  </a:ext>
                </a:extLst>
              </a:tr>
              <a:tr h="617546"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 </a:t>
                      </a:r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63 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210</a:t>
                      </a: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0240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34952" y="1607292"/>
            <a:ext cx="341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Показатель по новым продуктам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77800" y="4123266"/>
            <a:ext cx="11658724" cy="4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691467" y="1791958"/>
            <a:ext cx="25400" cy="4769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804883" y="1832958"/>
            <a:ext cx="43717" cy="4728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958124"/>
              </p:ext>
            </p:extLst>
          </p:nvPr>
        </p:nvGraphicFramePr>
        <p:xfrm>
          <a:off x="794331" y="4514925"/>
          <a:ext cx="2611222" cy="1267444"/>
        </p:xfrm>
        <a:graphic>
          <a:graphicData uri="http://schemas.openxmlformats.org/drawingml/2006/table">
            <a:tbl>
              <a:tblPr/>
              <a:tblGrid>
                <a:gridCol w="1305611">
                  <a:extLst>
                    <a:ext uri="{9D8B030D-6E8A-4147-A177-3AD203B41FA5}">
                      <a16:colId xmlns:a16="http://schemas.microsoft.com/office/drawing/2014/main" val="933157680"/>
                    </a:ext>
                  </a:extLst>
                </a:gridCol>
                <a:gridCol w="1305611">
                  <a:extLst>
                    <a:ext uri="{9D8B030D-6E8A-4147-A177-3AD203B41FA5}">
                      <a16:colId xmlns:a16="http://schemas.microsoft.com/office/drawing/2014/main" val="3402143193"/>
                    </a:ext>
                  </a:extLst>
                </a:gridCol>
              </a:tblGrid>
              <a:tr h="633722"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012379"/>
                  </a:ext>
                </a:extLst>
              </a:tr>
              <a:tr h="633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 </a:t>
                      </a:r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91 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228%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13924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 rot="16200000">
            <a:off x="-92441" y="268173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92440" y="49269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33327"/>
              </p:ext>
            </p:extLst>
          </p:nvPr>
        </p:nvGraphicFramePr>
        <p:xfrm>
          <a:off x="4484588" y="4434094"/>
          <a:ext cx="2716342" cy="1348275"/>
        </p:xfrm>
        <a:graphic>
          <a:graphicData uri="http://schemas.openxmlformats.org/drawingml/2006/table">
            <a:tbl>
              <a:tblPr/>
              <a:tblGrid>
                <a:gridCol w="1358171">
                  <a:extLst>
                    <a:ext uri="{9D8B030D-6E8A-4147-A177-3AD203B41FA5}">
                      <a16:colId xmlns:a16="http://schemas.microsoft.com/office/drawing/2014/main" val="4284496815"/>
                    </a:ext>
                  </a:extLst>
                </a:gridCol>
                <a:gridCol w="1358171">
                  <a:extLst>
                    <a:ext uri="{9D8B030D-6E8A-4147-A177-3AD203B41FA5}">
                      <a16:colId xmlns:a16="http://schemas.microsoft.com/office/drawing/2014/main" val="76415022"/>
                    </a:ext>
                  </a:extLst>
                </a:gridCol>
              </a:tblGrid>
              <a:tr h="6899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50 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100,0</a:t>
                      </a:r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866024"/>
                  </a:ext>
                </a:extLst>
              </a:tr>
              <a:tr h="6582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  </a:t>
                      </a:r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102 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204%</a:t>
                      </a: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02407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11533"/>
              </p:ext>
            </p:extLst>
          </p:nvPr>
        </p:nvGraphicFramePr>
        <p:xfrm>
          <a:off x="8554154" y="4412594"/>
          <a:ext cx="3167902" cy="1548477"/>
        </p:xfrm>
        <a:graphic>
          <a:graphicData uri="http://schemas.openxmlformats.org/drawingml/2006/table">
            <a:tbl>
              <a:tblPr/>
              <a:tblGrid>
                <a:gridCol w="1583951">
                  <a:extLst>
                    <a:ext uri="{9D8B030D-6E8A-4147-A177-3AD203B41FA5}">
                      <a16:colId xmlns:a16="http://schemas.microsoft.com/office/drawing/2014/main" val="1380913093"/>
                    </a:ext>
                  </a:extLst>
                </a:gridCol>
                <a:gridCol w="1583951">
                  <a:extLst>
                    <a:ext uri="{9D8B030D-6E8A-4147-A177-3AD203B41FA5}">
                      <a16:colId xmlns:a16="http://schemas.microsoft.com/office/drawing/2014/main" val="120219057"/>
                    </a:ext>
                  </a:extLst>
                </a:gridCol>
              </a:tblGrid>
              <a:tr h="832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5 500 000,0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301698"/>
                  </a:ext>
                </a:extLst>
              </a:tr>
              <a:tr h="715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17 069 606,24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310,4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90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1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7420" y="132500"/>
            <a:ext cx="468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Показатели производственной деятельности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01" y="1421751"/>
            <a:ext cx="344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Рост новых клиентов в 2019 году.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970812"/>
            <a:ext cx="5239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Рост реализованных новых продуктов в 2019 году.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92" y="1846541"/>
            <a:ext cx="11658932" cy="845697"/>
          </a:xfrm>
          <a:prstGeom prst="rect">
            <a:avLst/>
          </a:prstGeom>
        </p:spPr>
      </p:pic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288273"/>
              </p:ext>
            </p:extLst>
          </p:nvPr>
        </p:nvGraphicFramePr>
        <p:xfrm>
          <a:off x="177591" y="2657053"/>
          <a:ext cx="11658933" cy="503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" name="Лист" r:id="rId4" imgW="12582633" imgH="542823" progId="Excel.Sheet.12">
                  <p:embed/>
                </p:oleObj>
              </mc:Choice>
              <mc:Fallback>
                <p:oleObj name="Лист" r:id="rId4" imgW="12582633" imgH="542823" progId="Excel.Sheet.12">
                  <p:embed/>
                  <p:pic>
                    <p:nvPicPr>
                      <p:cNvPr id="18" name="Объект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591" y="2657053"/>
                        <a:ext cx="11658933" cy="503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044721"/>
              </p:ext>
            </p:extLst>
          </p:nvPr>
        </p:nvGraphicFramePr>
        <p:xfrm>
          <a:off x="253791" y="4397808"/>
          <a:ext cx="11658933" cy="50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Лист" r:id="rId6" imgW="12582633" imgH="542823" progId="Excel.Sheet.12">
                  <p:embed/>
                </p:oleObj>
              </mc:Choice>
              <mc:Fallback>
                <p:oleObj name="Лист" r:id="rId6" imgW="12582633" imgH="542823" progId="Excel.Sheet.12">
                  <p:embed/>
                  <p:pic>
                    <p:nvPicPr>
                      <p:cNvPr id="19" name="Объект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3791" y="4397808"/>
                        <a:ext cx="11658933" cy="503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3537215"/>
            <a:ext cx="339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Рост новых клиентов в </a:t>
            </a:r>
            <a:r>
              <a:rPr lang="ru-RU" dirty="0" smtClean="0"/>
              <a:t>2020году</a:t>
            </a:r>
            <a:r>
              <a:rPr lang="ru-RU" dirty="0"/>
              <a:t>.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66670"/>
              </p:ext>
            </p:extLst>
          </p:nvPr>
        </p:nvGraphicFramePr>
        <p:xfrm>
          <a:off x="177590" y="3201994"/>
          <a:ext cx="1165893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" name="Лист" r:id="rId8" imgW="12582633" imgH="542823" progId="Excel.Sheet.12">
                  <p:embed/>
                </p:oleObj>
              </mc:Choice>
              <mc:Fallback>
                <p:oleObj name="Лист" r:id="rId8" imgW="12582633" imgH="5428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7590" y="3201994"/>
                        <a:ext cx="11658933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003769"/>
              </p:ext>
            </p:extLst>
          </p:nvPr>
        </p:nvGraphicFramePr>
        <p:xfrm>
          <a:off x="253791" y="5009702"/>
          <a:ext cx="1165893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" name="Лист" r:id="rId10" imgW="12582633" imgH="542823" progId="Excel.Sheet.12">
                  <p:embed/>
                </p:oleObj>
              </mc:Choice>
              <mc:Fallback>
                <p:oleObj name="Лист" r:id="rId10" imgW="12582633" imgH="5428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3791" y="5009702"/>
                        <a:ext cx="11658933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5427451"/>
            <a:ext cx="513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Рост реализованных новых продуктов в 2020 году.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6227" y="870055"/>
            <a:ext cx="833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Подробный денные о выполнении целевых показателей (согласно бизнес плана)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0851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9266" y="618067"/>
            <a:ext cx="421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Оценка эффективности работ.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69993"/>
              </p:ext>
            </p:extLst>
          </p:nvPr>
        </p:nvGraphicFramePr>
        <p:xfrm>
          <a:off x="514675" y="1845270"/>
          <a:ext cx="3909272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028">
                  <a:extLst>
                    <a:ext uri="{9D8B030D-6E8A-4147-A177-3AD203B41FA5}">
                      <a16:colId xmlns:a16="http://schemas.microsoft.com/office/drawing/2014/main" val="3932672876"/>
                    </a:ext>
                  </a:extLst>
                </a:gridCol>
                <a:gridCol w="1795244">
                  <a:extLst>
                    <a:ext uri="{9D8B030D-6E8A-4147-A177-3AD203B41FA5}">
                      <a16:colId xmlns:a16="http://schemas.microsoft.com/office/drawing/2014/main" val="2066531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Программа сертификации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 рентабельности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70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ГОСТ</a:t>
                      </a:r>
                      <a:r>
                        <a:rPr lang="ru-RU" sz="1400" baseline="0" dirty="0" smtClean="0"/>
                        <a:t> Р ИСО 9001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+++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668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ГОСТ Р ИСО 14001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++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678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ГОСТ Р</a:t>
                      </a:r>
                    </a:p>
                    <a:p>
                      <a:pPr algn="ctr"/>
                      <a:r>
                        <a:rPr lang="ru-RU" sz="1400" dirty="0" smtClean="0"/>
                        <a:t>54934 / OHSAS 18001)</a:t>
                      </a:r>
                    </a:p>
                    <a:p>
                      <a:pPr algn="ctr"/>
                      <a:r>
                        <a:rPr lang="ru-RU" sz="1400" dirty="0" smtClean="0"/>
                        <a:t>ГОСТ12.0.230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++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37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ГОСТ Р ЕН 9100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929668"/>
                  </a:ext>
                </a:extLst>
              </a:tr>
              <a:tr h="291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ГОСТ РВ 0015-002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7859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0200" y="4563533"/>
            <a:ext cx="427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+++ программа рентабельна, эффективна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0200" y="4932865"/>
            <a:ext cx="298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++ программа рентабельна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0200" y="5339728"/>
            <a:ext cx="472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 программа рентабельна, менее эффективна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0200" y="5746591"/>
            <a:ext cx="303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</a:t>
            </a:r>
            <a:r>
              <a:rPr lang="ru-RU" dirty="0" smtClean="0"/>
              <a:t> Программа не рентабельна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5267" y="1424675"/>
            <a:ext cx="291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Показатели по программам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07340" y="1286175"/>
            <a:ext cx="4828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Показатели по экспертам </a:t>
            </a:r>
          </a:p>
          <a:p>
            <a:r>
              <a:rPr lang="ru-RU" dirty="0" smtClean="0"/>
              <a:t>(соотношение внешних/внутренних экспертов)</a:t>
            </a:r>
          </a:p>
          <a:p>
            <a:pPr algn="ctr"/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91142"/>
              </p:ext>
            </p:extLst>
          </p:nvPr>
        </p:nvGraphicFramePr>
        <p:xfrm>
          <a:off x="7623802" y="2310090"/>
          <a:ext cx="31953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3019502814"/>
                    </a:ext>
                  </a:extLst>
                </a:gridCol>
                <a:gridCol w="1597660">
                  <a:extLst>
                    <a:ext uri="{9D8B030D-6E8A-4147-A177-3AD203B41FA5}">
                      <a16:colId xmlns:a16="http://schemas.microsoft.com/office/drawing/2014/main" val="1916083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Эксперты/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Прибыль общая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52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Внешние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9 206 094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22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Штатные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b="1" dirty="0" smtClean="0"/>
                        <a:t>8 083 619,86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20819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86600" y="4384132"/>
            <a:ext cx="4867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Чистая прибыль по работе внешних </a:t>
            </a:r>
            <a:r>
              <a:rPr lang="ru-RU" dirty="0"/>
              <a:t>э</a:t>
            </a:r>
            <a:r>
              <a:rPr lang="ru-RU" dirty="0" smtClean="0"/>
              <a:t>кспертов: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65735" y="490548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1 610 153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3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2466" y="897467"/>
            <a:ext cx="339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Общие финансовые показатели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539844"/>
              </p:ext>
            </p:extLst>
          </p:nvPr>
        </p:nvGraphicFramePr>
        <p:xfrm>
          <a:off x="211665" y="1191493"/>
          <a:ext cx="11286067" cy="4692843"/>
        </p:xfrm>
        <a:graphic>
          <a:graphicData uri="http://schemas.openxmlformats.org/drawingml/2006/table">
            <a:tbl>
              <a:tblPr/>
              <a:tblGrid>
                <a:gridCol w="1682395">
                  <a:extLst>
                    <a:ext uri="{9D8B030D-6E8A-4147-A177-3AD203B41FA5}">
                      <a16:colId xmlns:a16="http://schemas.microsoft.com/office/drawing/2014/main" val="1215501657"/>
                    </a:ext>
                  </a:extLst>
                </a:gridCol>
                <a:gridCol w="480684">
                  <a:extLst>
                    <a:ext uri="{9D8B030D-6E8A-4147-A177-3AD203B41FA5}">
                      <a16:colId xmlns:a16="http://schemas.microsoft.com/office/drawing/2014/main" val="3818784626"/>
                    </a:ext>
                  </a:extLst>
                </a:gridCol>
                <a:gridCol w="480684">
                  <a:extLst>
                    <a:ext uri="{9D8B030D-6E8A-4147-A177-3AD203B41FA5}">
                      <a16:colId xmlns:a16="http://schemas.microsoft.com/office/drawing/2014/main" val="4214394464"/>
                    </a:ext>
                  </a:extLst>
                </a:gridCol>
                <a:gridCol w="480684">
                  <a:extLst>
                    <a:ext uri="{9D8B030D-6E8A-4147-A177-3AD203B41FA5}">
                      <a16:colId xmlns:a16="http://schemas.microsoft.com/office/drawing/2014/main" val="2783403778"/>
                    </a:ext>
                  </a:extLst>
                </a:gridCol>
                <a:gridCol w="530756">
                  <a:extLst>
                    <a:ext uri="{9D8B030D-6E8A-4147-A177-3AD203B41FA5}">
                      <a16:colId xmlns:a16="http://schemas.microsoft.com/office/drawing/2014/main" val="2916644979"/>
                    </a:ext>
                  </a:extLst>
                </a:gridCol>
                <a:gridCol w="480684">
                  <a:extLst>
                    <a:ext uri="{9D8B030D-6E8A-4147-A177-3AD203B41FA5}">
                      <a16:colId xmlns:a16="http://schemas.microsoft.com/office/drawing/2014/main" val="2011147483"/>
                    </a:ext>
                  </a:extLst>
                </a:gridCol>
                <a:gridCol w="480684">
                  <a:extLst>
                    <a:ext uri="{9D8B030D-6E8A-4147-A177-3AD203B41FA5}">
                      <a16:colId xmlns:a16="http://schemas.microsoft.com/office/drawing/2014/main" val="907369631"/>
                    </a:ext>
                  </a:extLst>
                </a:gridCol>
                <a:gridCol w="503216">
                  <a:extLst>
                    <a:ext uri="{9D8B030D-6E8A-4147-A177-3AD203B41FA5}">
                      <a16:colId xmlns:a16="http://schemas.microsoft.com/office/drawing/2014/main" val="3651841684"/>
                    </a:ext>
                  </a:extLst>
                </a:gridCol>
                <a:gridCol w="683473">
                  <a:extLst>
                    <a:ext uri="{9D8B030D-6E8A-4147-A177-3AD203B41FA5}">
                      <a16:colId xmlns:a16="http://schemas.microsoft.com/office/drawing/2014/main" val="2584549527"/>
                    </a:ext>
                  </a:extLst>
                </a:gridCol>
                <a:gridCol w="533259">
                  <a:extLst>
                    <a:ext uri="{9D8B030D-6E8A-4147-A177-3AD203B41FA5}">
                      <a16:colId xmlns:a16="http://schemas.microsoft.com/office/drawing/2014/main" val="3600461756"/>
                    </a:ext>
                  </a:extLst>
                </a:gridCol>
                <a:gridCol w="570813">
                  <a:extLst>
                    <a:ext uri="{9D8B030D-6E8A-4147-A177-3AD203B41FA5}">
                      <a16:colId xmlns:a16="http://schemas.microsoft.com/office/drawing/2014/main" val="3617330669"/>
                    </a:ext>
                  </a:extLst>
                </a:gridCol>
                <a:gridCol w="590841">
                  <a:extLst>
                    <a:ext uri="{9D8B030D-6E8A-4147-A177-3AD203B41FA5}">
                      <a16:colId xmlns:a16="http://schemas.microsoft.com/office/drawing/2014/main" val="394114118"/>
                    </a:ext>
                  </a:extLst>
                </a:gridCol>
                <a:gridCol w="653431">
                  <a:extLst>
                    <a:ext uri="{9D8B030D-6E8A-4147-A177-3AD203B41FA5}">
                      <a16:colId xmlns:a16="http://schemas.microsoft.com/office/drawing/2014/main" val="2026667056"/>
                    </a:ext>
                  </a:extLst>
                </a:gridCol>
                <a:gridCol w="590841">
                  <a:extLst>
                    <a:ext uri="{9D8B030D-6E8A-4147-A177-3AD203B41FA5}">
                      <a16:colId xmlns:a16="http://schemas.microsoft.com/office/drawing/2014/main" val="497373045"/>
                    </a:ext>
                  </a:extLst>
                </a:gridCol>
                <a:gridCol w="480684">
                  <a:extLst>
                    <a:ext uri="{9D8B030D-6E8A-4147-A177-3AD203B41FA5}">
                      <a16:colId xmlns:a16="http://schemas.microsoft.com/office/drawing/2014/main" val="2097898715"/>
                    </a:ext>
                  </a:extLst>
                </a:gridCol>
                <a:gridCol w="600856">
                  <a:extLst>
                    <a:ext uri="{9D8B030D-6E8A-4147-A177-3AD203B41FA5}">
                      <a16:colId xmlns:a16="http://schemas.microsoft.com/office/drawing/2014/main" val="1952858406"/>
                    </a:ext>
                  </a:extLst>
                </a:gridCol>
                <a:gridCol w="600856">
                  <a:extLst>
                    <a:ext uri="{9D8B030D-6E8A-4147-A177-3AD203B41FA5}">
                      <a16:colId xmlns:a16="http://schemas.microsoft.com/office/drawing/2014/main" val="1048643568"/>
                    </a:ext>
                  </a:extLst>
                </a:gridCol>
                <a:gridCol w="110157">
                  <a:extLst>
                    <a:ext uri="{9D8B030D-6E8A-4147-A177-3AD203B41FA5}">
                      <a16:colId xmlns:a16="http://schemas.microsoft.com/office/drawing/2014/main" val="4271690045"/>
                    </a:ext>
                  </a:extLst>
                </a:gridCol>
                <a:gridCol w="751069">
                  <a:extLst>
                    <a:ext uri="{9D8B030D-6E8A-4147-A177-3AD203B41FA5}">
                      <a16:colId xmlns:a16="http://schemas.microsoft.com/office/drawing/2014/main" val="1783372196"/>
                    </a:ext>
                  </a:extLst>
                </a:gridCol>
              </a:tblGrid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Остаток с 2019 года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-184797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982656"/>
                  </a:ext>
                </a:extLst>
              </a:tr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</a:rPr>
                        <a:t>Подробный бюджет на 2020</a:t>
                      </a:r>
                    </a:p>
                  </a:txBody>
                  <a:tcPr marL="7004" marR="7004" marT="70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67679"/>
                  </a:ext>
                </a:extLst>
              </a:tr>
              <a:tr h="15677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  <a:hlinkClick r:id="rId2" action="ppaction://hlinkfile"/>
                        </a:rPr>
                        <a:t>Январь</a:t>
                      </a:r>
                      <a:endParaRPr lang="ru-RU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  <a:hlinkClick r:id="rId3" action="ppaction://hlinkfile"/>
                        </a:rPr>
                        <a:t>Февраль</a:t>
                      </a:r>
                      <a:endParaRPr lang="ru-RU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  <a:hlinkClick r:id="rId4" action="ppaction://hlinkfile"/>
                        </a:rPr>
                        <a:t>Март</a:t>
                      </a:r>
                      <a:endParaRPr lang="ru-RU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I </a:t>
                      </a:r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</a:rPr>
                        <a:t>кв.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  <a:hlinkClick r:id="rId5" action="ppaction://hlinkfile"/>
                        </a:rPr>
                        <a:t>Апрель</a:t>
                      </a:r>
                      <a:endParaRPr lang="ru-RU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  <a:hlinkClick r:id="rId6" action="ppaction://hlinkfile"/>
                        </a:rPr>
                        <a:t>Май</a:t>
                      </a:r>
                      <a:endParaRPr lang="ru-RU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  <a:hlinkClick r:id="rId7" action="ppaction://hlinkfile"/>
                        </a:rPr>
                        <a:t>Июнь</a:t>
                      </a:r>
                      <a:endParaRPr lang="ru-RU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II </a:t>
                      </a:r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</a:rPr>
                        <a:t>кв.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  <a:hlinkClick r:id="rId8" action="ppaction://hlinkfile"/>
                        </a:rPr>
                        <a:t>Июль</a:t>
                      </a:r>
                      <a:endParaRPr lang="ru-RU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  <a:hlinkClick r:id="rId9" action="ppaction://hlinkfile"/>
                        </a:rPr>
                        <a:t>Август</a:t>
                      </a:r>
                      <a:endParaRPr lang="ru-RU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  <a:hlinkClick r:id="rId10" action="ppaction://hlinkfile"/>
                        </a:rPr>
                        <a:t>Сентябрь</a:t>
                      </a:r>
                      <a:endParaRPr lang="ru-RU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III </a:t>
                      </a:r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</a:rPr>
                        <a:t>кв.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  <a:hlinkClick r:id="rId11" action="ppaction://hlinkfile"/>
                        </a:rPr>
                        <a:t>Октябрь</a:t>
                      </a:r>
                      <a:endParaRPr lang="ru-RU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  <a:hlinkClick r:id="rId12" action="ppaction://hlinkfile"/>
                        </a:rPr>
                        <a:t>Ноябрь</a:t>
                      </a:r>
                      <a:endParaRPr lang="ru-RU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  <a:hlinkClick r:id="rId13" action="ppaction://hlinkfile"/>
                        </a:rPr>
                        <a:t>Декабрь</a:t>
                      </a:r>
                      <a:endParaRPr lang="ru-RU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Arial" panose="020B0604020202020204" pitchFamily="34" charset="0"/>
                        </a:rPr>
                        <a:t>IV </a:t>
                      </a:r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</a:rPr>
                        <a:t>кв.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21913"/>
                  </a:ext>
                </a:extLst>
              </a:tr>
              <a:tr h="236123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ru-RU" sz="1200" b="1" i="0" u="sng" strike="noStrike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</a:rPr>
                        <a:t>Доходы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Arial Cyr" panose="020B0604020202020204" pitchFamily="34" charset="0"/>
                        </a:rPr>
                        <a:t>17069606,24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07045"/>
                  </a:ext>
                </a:extLst>
              </a:tr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Verdana" panose="020B0604030504040204" pitchFamily="34" charset="0"/>
                        </a:rPr>
                        <a:t>Доходы от аудитов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460000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698600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897300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2055900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558500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357500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1008333,34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1924333,34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2106000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3599974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1729565,9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7435539,9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1916033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1269500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2468300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5653833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29641"/>
                  </a:ext>
                </a:extLst>
              </a:tr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Verdana" panose="020B0604030504040204" pitchFamily="34" charset="0"/>
                        </a:rPr>
                        <a:t>Налог (на прибыль)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27 600,00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41 916,00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53 838,00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123 354,00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33 510,00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21 450,00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60 500,00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115460,0004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126360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215998,44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103773,954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446132,394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114961,98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76170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148098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339229,98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87970"/>
                  </a:ext>
                </a:extLst>
              </a:tr>
              <a:tr h="226454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Verdana" panose="020B0604030504040204" pitchFamily="34" charset="0"/>
                        </a:rPr>
                        <a:t>Доход без налога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432 400,00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656 684,00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843 462,00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1 932 546,00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524 990,00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336 050,00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947 833,34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1808873,34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1979640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3383975,56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1625791,946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6989407,506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1801071,02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1193330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2320202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5314603,02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16 045 429,87</a:t>
                      </a:r>
                    </a:p>
                  </a:txBody>
                  <a:tcPr marL="7004" marR="7004" marT="70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5555"/>
                  </a:ext>
                </a:extLst>
              </a:tr>
              <a:tr h="236123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ru-RU" sz="1200" b="1" i="0" u="sng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РАСХОДЫ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584336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Verdana" panose="020B0604030504040204" pitchFamily="34" charset="0"/>
                        </a:rPr>
                        <a:t>Заработная плата администрации (ФОТ)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172189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172189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204739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549117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277426,1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308648,3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349709,8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935784,2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261691,42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374879,94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583112,91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1219684,27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455831,27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456721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502182,88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1414735,15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186156"/>
                  </a:ext>
                </a:extLst>
              </a:tr>
              <a:tr h="27000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Verdana" panose="020B0604030504040204" pitchFamily="34" charset="0"/>
                        </a:rPr>
                        <a:t>Заработная плата внештатных Экспертов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297964,5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462970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408758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1169692,5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258792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27860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239820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526472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648000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755621,1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1052531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2456152,1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352265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315343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1475015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2142623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926240"/>
                  </a:ext>
                </a:extLst>
              </a:tr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Verdana" panose="020B0604030504040204" pitchFamily="34" charset="0"/>
                        </a:rPr>
                        <a:t>Командировочные расходы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27399,42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1960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29601,4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58960,82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1939,98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16602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18541,98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28944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3018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14200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46162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223208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Verdana" panose="020B0604030504040204" pitchFamily="34" charset="0"/>
                        </a:rPr>
                        <a:t>Расходы на проведение обучения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30305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62600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102905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24300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24300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538779"/>
                  </a:ext>
                </a:extLst>
              </a:tr>
              <a:tr h="179269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ru-RU" sz="900" b="1" i="0" u="sng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Представительские расходы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8224"/>
                  </a:ext>
                </a:extLst>
              </a:tr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Verdana" panose="020B0604030504040204" pitchFamily="34" charset="0"/>
                        </a:rPr>
                        <a:t>Расходы транспорт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346618"/>
                  </a:ext>
                </a:extLst>
              </a:tr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Verdana" panose="020B0604030504040204" pitchFamily="34" charset="0"/>
                        </a:rPr>
                        <a:t>Корпоративные подарки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471884"/>
                  </a:ext>
                </a:extLst>
              </a:tr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Verdana" panose="020B0604030504040204" pitchFamily="34" charset="0"/>
                        </a:rPr>
                        <a:t>Банковские услуги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2111,28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3000,09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2309,64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7421,01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936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1656,22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2709,84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5302,06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1509,42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3494,04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6578,69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11582,15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40686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2902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4928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48516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142741"/>
                  </a:ext>
                </a:extLst>
              </a:tr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Verdana" panose="020B0604030504040204" pitchFamily="34" charset="0"/>
                        </a:rPr>
                        <a:t>Затраты на рекламу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93109"/>
                  </a:ext>
                </a:extLst>
              </a:tr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Verdana" panose="020B0604030504040204" pitchFamily="34" charset="0"/>
                        </a:rPr>
                        <a:t>Расходы на аренду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16080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16080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16080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48240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16080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16080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32160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16080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16 080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16080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48240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828997"/>
                  </a:ext>
                </a:extLst>
              </a:tr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Verdana" panose="020B0604030504040204" pitchFamily="34" charset="0"/>
                        </a:rPr>
                        <a:t>Коммунальные услуги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5346,6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5346,6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5346,6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16039,8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4135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4135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4135,2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12405,2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4135,2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4135,2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4135,2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12405,6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5 212,60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5 212,60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5212,6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15637,8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246762"/>
                  </a:ext>
                </a:extLst>
              </a:tr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Verdana" panose="020B0604030504040204" pitchFamily="34" charset="0"/>
                        </a:rPr>
                        <a:t>Расходы на оборудование и ПО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11690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19500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31190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14348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14348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3300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3300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4 000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18023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Verdana" panose="020B0604030504040204" pitchFamily="34" charset="0"/>
                        </a:rPr>
                        <a:t>Канцтовары, почтовые расходы, связь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7554,1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9554,1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3846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3866,26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7712,26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2702,8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12070,4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714,4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15487,6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32087,08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3016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12719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47822,08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36147"/>
                  </a:ext>
                </a:extLst>
              </a:tr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Verdana" panose="020B0604030504040204" pitchFamily="34" charset="0"/>
                        </a:rPr>
                        <a:t>Лицензии, аккредитации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155000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255000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50000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144350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194350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190000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75000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300000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565000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44464"/>
                  </a:ext>
                </a:extLst>
              </a:tr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effectLst/>
                          <a:latin typeface="Verdana" panose="020B0604030504040204" pitchFamily="34" charset="0"/>
                        </a:rPr>
                        <a:t>Прочие расходы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10000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10000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12250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12250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2298852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12600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2311452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01251"/>
                  </a:ext>
                </a:extLst>
              </a:tr>
              <a:tr h="261292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Verdana" panose="020B0604030504040204" pitchFamily="34" charset="0"/>
                        </a:rPr>
                        <a:t>Всего расходы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563 085,80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679 099,79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750 934,64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1 993 120,23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706 289,10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360 493,52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700 241,10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1 767 023,72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961 718,84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1 218 220,66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1 820 274,20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4000213,7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3 423 957,95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877 292,60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2 342 937,48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6644188,03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14 404 545,68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20292"/>
                  </a:ext>
                </a:extLst>
              </a:tr>
              <a:tr h="148066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5408"/>
                  </a:ext>
                </a:extLst>
              </a:tr>
              <a:tr h="148066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1" i="0" u="none" strike="noStrike">
                          <a:effectLst/>
                          <a:latin typeface="Verdana" panose="020B0604030504040204" pitchFamily="34" charset="0"/>
                        </a:rPr>
                        <a:t>Чистая прибыль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-130 685,80</a:t>
                      </a:r>
                    </a:p>
                  </a:txBody>
                  <a:tcPr marL="7004" marR="7004" marT="70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-22 415,79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92 527,36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-60 574,23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-181 299,10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-24 443,52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247 592,24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41 849,62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1 017 921,16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2 165 754,90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-194 482,25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2 989 193,81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-1 622 886,93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316 037,40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-22 735,48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-1 329 585,01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 dirty="0">
                          <a:effectLst/>
                          <a:latin typeface="Arial Cyr" panose="020B0604020202020204" pitchFamily="34" charset="0"/>
                        </a:rPr>
                        <a:t>1 456 087,45</a:t>
                      </a:r>
                    </a:p>
                  </a:txBody>
                  <a:tcPr marL="7004" marR="7004" marT="70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6227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21467" y="6178362"/>
            <a:ext cx="606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Общая чистая прибыль с 2019 года составляет: 1 456 087,45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801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9797" y="1353988"/>
            <a:ext cx="404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Результаты </a:t>
            </a:r>
            <a:r>
              <a:rPr lang="ru-RU" b="1" dirty="0"/>
              <a:t>мониторинга и измерений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922" y="1934308"/>
            <a:ext cx="107958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ходе деятельности мониторингу и измерениям подлежат:</a:t>
            </a:r>
          </a:p>
          <a:p>
            <a:endParaRPr lang="ru-RU" dirty="0"/>
          </a:p>
          <a:p>
            <a:r>
              <a:rPr lang="ru-RU" dirty="0" smtClean="0"/>
              <a:t>- инфраструктура</a:t>
            </a:r>
          </a:p>
          <a:p>
            <a:endParaRPr lang="ru-RU" dirty="0"/>
          </a:p>
          <a:p>
            <a:r>
              <a:rPr lang="ru-RU" dirty="0" smtClean="0"/>
              <a:t>- компетентность сотрудников (штатных/внештатных экспертов)</a:t>
            </a:r>
          </a:p>
          <a:p>
            <a:endParaRPr lang="ru-RU" dirty="0"/>
          </a:p>
          <a:p>
            <a:r>
              <a:rPr lang="ru-RU" dirty="0" smtClean="0"/>
              <a:t>- удовлетворенность потребителей, включая жалобы и апелляции</a:t>
            </a:r>
          </a:p>
          <a:p>
            <a:endParaRPr lang="ru-RU" dirty="0"/>
          </a:p>
          <a:p>
            <a:r>
              <a:rPr lang="ru-RU" dirty="0" smtClean="0"/>
              <a:t>- результаты анализа/оценки/аудита как внутреннего так и внешнего</a:t>
            </a:r>
          </a:p>
          <a:p>
            <a:endParaRPr lang="ru-RU" dirty="0"/>
          </a:p>
          <a:p>
            <a:r>
              <a:rPr lang="ru-RU" dirty="0" smtClean="0"/>
              <a:t>- финансовая деятельность</a:t>
            </a:r>
          </a:p>
          <a:p>
            <a:endParaRPr lang="ru-RU" dirty="0"/>
          </a:p>
          <a:p>
            <a:r>
              <a:rPr lang="ru-RU" dirty="0" smtClean="0"/>
              <a:t>- критерии результативности процессов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1588" y="6177188"/>
            <a:ext cx="836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Все данные, имеющиеся в наличии представлены в настоящих входных данных.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5313" y="1142973"/>
            <a:ext cx="182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Инфраструктура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1538" y="2777851"/>
            <a:ext cx="52042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целях создания благоприятной инфраструктуры </a:t>
            </a:r>
          </a:p>
          <a:p>
            <a:r>
              <a:rPr lang="ru-RU" dirty="0" smtClean="0"/>
              <a:t>были закуплены и оборудованы рабочие места.</a:t>
            </a:r>
          </a:p>
          <a:p>
            <a:endParaRPr lang="ru-RU" dirty="0"/>
          </a:p>
          <a:p>
            <a:r>
              <a:rPr lang="ru-RU" dirty="0"/>
              <a:t>В</a:t>
            </a:r>
            <a:r>
              <a:rPr lang="ru-RU" dirty="0" smtClean="0"/>
              <a:t> 2020 году были расширены офис и </a:t>
            </a:r>
          </a:p>
          <a:p>
            <a:r>
              <a:rPr lang="ru-RU" dirty="0" smtClean="0"/>
              <a:t>дополнительно закуплено оборудование.</a:t>
            </a:r>
          </a:p>
          <a:p>
            <a:endParaRPr lang="ru-RU" dirty="0"/>
          </a:p>
          <a:p>
            <a:r>
              <a:rPr lang="ru-RU" dirty="0" smtClean="0"/>
              <a:t>Информация для анализа представлена в таблице.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350630"/>
              </p:ext>
            </p:extLst>
          </p:nvPr>
        </p:nvGraphicFramePr>
        <p:xfrm>
          <a:off x="152400" y="1454630"/>
          <a:ext cx="4702913" cy="5200171"/>
        </p:xfrm>
        <a:graphic>
          <a:graphicData uri="http://schemas.openxmlformats.org/drawingml/2006/table">
            <a:tbl>
              <a:tblPr/>
              <a:tblGrid>
                <a:gridCol w="575637">
                  <a:extLst>
                    <a:ext uri="{9D8B030D-6E8A-4147-A177-3AD203B41FA5}">
                      <a16:colId xmlns:a16="http://schemas.microsoft.com/office/drawing/2014/main" val="410367098"/>
                    </a:ext>
                  </a:extLst>
                </a:gridCol>
                <a:gridCol w="42995">
                  <a:extLst>
                    <a:ext uri="{9D8B030D-6E8A-4147-A177-3AD203B41FA5}">
                      <a16:colId xmlns:a16="http://schemas.microsoft.com/office/drawing/2014/main" val="3520090429"/>
                    </a:ext>
                  </a:extLst>
                </a:gridCol>
                <a:gridCol w="493402">
                  <a:extLst>
                    <a:ext uri="{9D8B030D-6E8A-4147-A177-3AD203B41FA5}">
                      <a16:colId xmlns:a16="http://schemas.microsoft.com/office/drawing/2014/main" val="1408058648"/>
                    </a:ext>
                  </a:extLst>
                </a:gridCol>
                <a:gridCol w="418022">
                  <a:extLst>
                    <a:ext uri="{9D8B030D-6E8A-4147-A177-3AD203B41FA5}">
                      <a16:colId xmlns:a16="http://schemas.microsoft.com/office/drawing/2014/main" val="3597473040"/>
                    </a:ext>
                  </a:extLst>
                </a:gridCol>
                <a:gridCol w="418022">
                  <a:extLst>
                    <a:ext uri="{9D8B030D-6E8A-4147-A177-3AD203B41FA5}">
                      <a16:colId xmlns:a16="http://schemas.microsoft.com/office/drawing/2014/main" val="2647813777"/>
                    </a:ext>
                  </a:extLst>
                </a:gridCol>
                <a:gridCol w="95940">
                  <a:extLst>
                    <a:ext uri="{9D8B030D-6E8A-4147-A177-3AD203B41FA5}">
                      <a16:colId xmlns:a16="http://schemas.microsoft.com/office/drawing/2014/main" val="121395296"/>
                    </a:ext>
                  </a:extLst>
                </a:gridCol>
                <a:gridCol w="486550">
                  <a:extLst>
                    <a:ext uri="{9D8B030D-6E8A-4147-A177-3AD203B41FA5}">
                      <a16:colId xmlns:a16="http://schemas.microsoft.com/office/drawing/2014/main" val="3018051498"/>
                    </a:ext>
                  </a:extLst>
                </a:gridCol>
                <a:gridCol w="486550">
                  <a:extLst>
                    <a:ext uri="{9D8B030D-6E8A-4147-A177-3AD203B41FA5}">
                      <a16:colId xmlns:a16="http://schemas.microsoft.com/office/drawing/2014/main" val="546241072"/>
                    </a:ext>
                  </a:extLst>
                </a:gridCol>
                <a:gridCol w="95940">
                  <a:extLst>
                    <a:ext uri="{9D8B030D-6E8A-4147-A177-3AD203B41FA5}">
                      <a16:colId xmlns:a16="http://schemas.microsoft.com/office/drawing/2014/main" val="3396671702"/>
                    </a:ext>
                  </a:extLst>
                </a:gridCol>
                <a:gridCol w="575637">
                  <a:extLst>
                    <a:ext uri="{9D8B030D-6E8A-4147-A177-3AD203B41FA5}">
                      <a16:colId xmlns:a16="http://schemas.microsoft.com/office/drawing/2014/main" val="190701953"/>
                    </a:ext>
                  </a:extLst>
                </a:gridCol>
                <a:gridCol w="575637">
                  <a:extLst>
                    <a:ext uri="{9D8B030D-6E8A-4147-A177-3AD203B41FA5}">
                      <a16:colId xmlns:a16="http://schemas.microsoft.com/office/drawing/2014/main" val="1320467840"/>
                    </a:ext>
                  </a:extLst>
                </a:gridCol>
                <a:gridCol w="438581">
                  <a:extLst>
                    <a:ext uri="{9D8B030D-6E8A-4147-A177-3AD203B41FA5}">
                      <a16:colId xmlns:a16="http://schemas.microsoft.com/office/drawing/2014/main" val="3923315009"/>
                    </a:ext>
                  </a:extLst>
                </a:gridCol>
              </a:tblGrid>
              <a:tr h="79070">
                <a:tc gridSpan="12"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effectLst/>
                          <a:latin typeface="Arial" panose="020B0604020202020204" pitchFamily="34" charset="0"/>
                        </a:rPr>
                        <a:t>ООО "Русский Эксперт"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453173"/>
                  </a:ext>
                </a:extLst>
              </a:tr>
              <a:tr h="97675">
                <a:tc gridSpan="12"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" panose="020B0604020202020204" pitchFamily="34" charset="0"/>
                        </a:rPr>
                        <a:t>Оборотно-сальдовая ведомость по счету 10 за 01.01.2020 - 30.12.2020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851146"/>
                  </a:ext>
                </a:extLst>
              </a:tr>
              <a:tr h="59535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555256"/>
                  </a:ext>
                </a:extLst>
              </a:tr>
              <a:tr h="119071">
                <a:tc>
                  <a:txBody>
                    <a:bodyPr/>
                    <a:lstStyle/>
                    <a:p>
                      <a:pPr algn="l" fontAlgn="t"/>
                      <a:r>
                        <a:rPr lang="ru-RU" sz="300" b="0" i="0" u="none" strike="noStrike">
                          <a:effectLst/>
                          <a:latin typeface="Arial" panose="020B0604020202020204" pitchFamily="34" charset="0"/>
                        </a:rPr>
                        <a:t>Единица измерения: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t"/>
                      <a:r>
                        <a:rPr lang="ru-RU" sz="300" b="0" i="0" u="none" strike="noStrike">
                          <a:effectLst/>
                          <a:latin typeface="Arial" panose="020B0604020202020204" pitchFamily="34" charset="0"/>
                        </a:rPr>
                        <a:t>рубль (код по ОКЕИ 383)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878574"/>
                  </a:ext>
                </a:extLst>
              </a:tr>
              <a:tr h="59535"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365001"/>
                  </a:ext>
                </a:extLst>
              </a:tr>
              <a:tr h="79070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Счет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Показа-</a:t>
                      </a:r>
                      <a:b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тели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Сальдо на начало периода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Обороты за период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949553"/>
                  </a:ext>
                </a:extLst>
              </a:tr>
              <a:tr h="74420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Номенклатура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Дебет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Кредит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Дебет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Кредит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5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55621"/>
                  </a:ext>
                </a:extLst>
              </a:tr>
              <a:tr h="7907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331942"/>
                  </a:ext>
                </a:extLst>
              </a:tr>
              <a:tr h="7907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874903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Стол для переговоров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20 350,00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20 350,00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067027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676772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Шкаф двустворчатый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034862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564958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Стол рабчий офисный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5 415,25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5 415,25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598872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683236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Стул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1200,00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1200,00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526868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4,000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4,000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29105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Коесло офисное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1 500,00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1 500,00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136154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580165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Тумба напольная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5 600,00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5 600,00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046176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087284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Принтер (МФУ)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7 800,00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78 000,00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452594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24404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Принтер (МФУ)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21 000,00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60 000,00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150759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577312"/>
                  </a:ext>
                </a:extLst>
              </a:tr>
              <a:tr h="106978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Ноут бук (переносной)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39 900,00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39 900,00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947297"/>
                  </a:ext>
                </a:extLst>
              </a:tr>
              <a:tr h="106978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945574"/>
                  </a:ext>
                </a:extLst>
              </a:tr>
              <a:tr h="106978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Ноут бук (переносной)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39 900,00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39 900,00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928961"/>
                  </a:ext>
                </a:extLst>
              </a:tr>
              <a:tr h="106978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342350"/>
                  </a:ext>
                </a:extLst>
              </a:tr>
              <a:tr h="106978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Ноут бук (переносной)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39 900,00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39 900,00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199097"/>
                  </a:ext>
                </a:extLst>
              </a:tr>
              <a:tr h="106978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181018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Кулер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2 400,00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2 400,00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268889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95007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Ноут бук (переносной)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39 900,00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39 900,00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83325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250495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чайник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1 300,00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1 300,00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682747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209222"/>
                  </a:ext>
                </a:extLst>
              </a:tr>
              <a:tr h="106978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Экран для проектора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15 999,00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15 999,00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88395"/>
                  </a:ext>
                </a:extLst>
              </a:tr>
              <a:tr h="106978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557616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Проектор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20 000,00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20 000,00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814811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461714"/>
                  </a:ext>
                </a:extLst>
              </a:tr>
              <a:tr h="93024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Стол руководителя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12 000,00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12 000,00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931368"/>
                  </a:ext>
                </a:extLst>
              </a:tr>
              <a:tr h="88373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08031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Переговорный стол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6 100,00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6 100,00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283195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778646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Коесло руководителя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8 190,00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8 190,00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269781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470831"/>
                  </a:ext>
                </a:extLst>
              </a:tr>
              <a:tr h="93024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Диван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403557"/>
                  </a:ext>
                </a:extLst>
              </a:tr>
              <a:tr h="7188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914411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Журнальный стол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3700,00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3700,00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23193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17812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 dirty="0">
                          <a:effectLst/>
                          <a:latin typeface="Arial" panose="020B0604020202020204" pitchFamily="34" charset="0"/>
                        </a:rPr>
                        <a:t>Шкаф руководителя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3800,00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3800,00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047622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85119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auto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Бар (глобус)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4700,000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4700,000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910926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259152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Компьютер стационарный (серверный)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23 000,00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23 000,00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394822"/>
                  </a:ext>
                </a:extLst>
              </a:tr>
              <a:tr h="141237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569536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Вешалка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1 274,40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1 274,40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157614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24823"/>
                  </a:ext>
                </a:extLst>
              </a:tr>
              <a:tr h="74420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Сейф</a:t>
                      </a:r>
                    </a:p>
                  </a:txBody>
                  <a:tcPr marL="35499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13 000,00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13 000,00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772464"/>
                  </a:ext>
                </a:extLst>
              </a:tr>
              <a:tr h="7442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553695"/>
                  </a:ext>
                </a:extLst>
              </a:tr>
              <a:tr h="148838"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357 979,65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467 179,65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536653"/>
                  </a:ext>
                </a:extLst>
              </a:tr>
              <a:tr h="7907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00" b="1" i="0" u="none" strike="noStrike" dirty="0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510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9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160" y="1270679"/>
            <a:ext cx="656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Компетентность </a:t>
            </a:r>
            <a:r>
              <a:rPr lang="ru-RU" b="1" dirty="0"/>
              <a:t>сотрудников (штатных/внештатных экспертов)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924" y="1726664"/>
            <a:ext cx="1079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2020 году проведено аудитов сотрудниками: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24730"/>
              </p:ext>
            </p:extLst>
          </p:nvPr>
        </p:nvGraphicFramePr>
        <p:xfrm>
          <a:off x="838200" y="2136775"/>
          <a:ext cx="10515600" cy="4382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216046710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277366179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1284485366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1478889823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3876255620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961133200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4005260622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367951463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471069710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116910688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3947284654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3624480696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629180146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3121328633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3171064431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3603104541"/>
                    </a:ext>
                  </a:extLst>
                </a:gridCol>
              </a:tblGrid>
              <a:tr h="509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Алиева С.П.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Блинкова Е.С.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Вишнякова Л.Г.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Данилов Д.А.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Денисов Э.К. (ВР)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Иткин Б.А.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Князев Е.Г.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Морозов С.Н.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Никитенко Н.А.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Палей С.М.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Панин А.В.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Перегудов А.А. (ВР)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Самодуров В.А.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Чертов С.Д.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Юхов А.В.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2696837329"/>
                  </a:ext>
                </a:extLst>
              </a:tr>
              <a:tr h="20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Январь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1775050944"/>
                  </a:ext>
                </a:extLst>
              </a:tr>
              <a:tr h="20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Февраль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1137026127"/>
                  </a:ext>
                </a:extLst>
              </a:tr>
              <a:tr h="20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Март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1487374188"/>
                  </a:ext>
                </a:extLst>
              </a:tr>
              <a:tr h="20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Апрель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2875527809"/>
                  </a:ext>
                </a:extLst>
              </a:tr>
              <a:tr h="20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Май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3246123615"/>
                  </a:ext>
                </a:extLst>
              </a:tr>
              <a:tr h="20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Июнь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3870808977"/>
                  </a:ext>
                </a:extLst>
              </a:tr>
              <a:tr h="20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Июль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3424611924"/>
                  </a:ext>
                </a:extLst>
              </a:tr>
              <a:tr h="20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Август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1031951816"/>
                  </a:ext>
                </a:extLst>
              </a:tr>
              <a:tr h="20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Сентябрь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-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875463955"/>
                  </a:ext>
                </a:extLst>
              </a:tr>
              <a:tr h="20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Октябрь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3300326652"/>
                  </a:ext>
                </a:extLst>
              </a:tr>
              <a:tr h="20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Ноябрь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1418213787"/>
                  </a:ext>
                </a:extLst>
              </a:tr>
              <a:tr h="203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Декабрь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3571766405"/>
                  </a:ext>
                </a:extLst>
              </a:tr>
              <a:tr h="611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Количество аудитов за 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2806439869"/>
                  </a:ext>
                </a:extLst>
              </a:tr>
              <a:tr h="815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 Количество жалоб на аудитора за 2020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11" marR="6011" marT="6011" marB="0" anchor="ctr"/>
                </a:tc>
                <a:extLst>
                  <a:ext uri="{0D108BD9-81ED-4DB2-BD59-A6C34878D82A}">
                    <a16:rowId xmlns:a16="http://schemas.microsoft.com/office/drawing/2014/main" val="92635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7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160" y="1270679"/>
            <a:ext cx="656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Компетентность </a:t>
            </a:r>
            <a:r>
              <a:rPr lang="ru-RU" b="1" dirty="0"/>
              <a:t>сотрудников (штатных/внештатных экспертов)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924" y="1726664"/>
            <a:ext cx="1079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2020 году зарегистрированы следующие аудиторы/технические эксперты: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62722"/>
              </p:ext>
            </p:extLst>
          </p:nvPr>
        </p:nvGraphicFramePr>
        <p:xfrm>
          <a:off x="707924" y="2178451"/>
          <a:ext cx="10795820" cy="4355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9355">
                  <a:extLst>
                    <a:ext uri="{9D8B030D-6E8A-4147-A177-3AD203B41FA5}">
                      <a16:colId xmlns:a16="http://schemas.microsoft.com/office/drawing/2014/main" val="3490768898"/>
                    </a:ext>
                  </a:extLst>
                </a:gridCol>
                <a:gridCol w="900969">
                  <a:extLst>
                    <a:ext uri="{9D8B030D-6E8A-4147-A177-3AD203B41FA5}">
                      <a16:colId xmlns:a16="http://schemas.microsoft.com/office/drawing/2014/main" val="4088813224"/>
                    </a:ext>
                  </a:extLst>
                </a:gridCol>
                <a:gridCol w="3809360">
                  <a:extLst>
                    <a:ext uri="{9D8B030D-6E8A-4147-A177-3AD203B41FA5}">
                      <a16:colId xmlns:a16="http://schemas.microsoft.com/office/drawing/2014/main" val="1703328809"/>
                    </a:ext>
                  </a:extLst>
                </a:gridCol>
                <a:gridCol w="1304034">
                  <a:extLst>
                    <a:ext uri="{9D8B030D-6E8A-4147-A177-3AD203B41FA5}">
                      <a16:colId xmlns:a16="http://schemas.microsoft.com/office/drawing/2014/main" val="3876807322"/>
                    </a:ext>
                  </a:extLst>
                </a:gridCol>
                <a:gridCol w="1304034">
                  <a:extLst>
                    <a:ext uri="{9D8B030D-6E8A-4147-A177-3AD203B41FA5}">
                      <a16:colId xmlns:a16="http://schemas.microsoft.com/office/drawing/2014/main" val="3324394314"/>
                    </a:ext>
                  </a:extLst>
                </a:gridCol>
                <a:gridCol w="1304034">
                  <a:extLst>
                    <a:ext uri="{9D8B030D-6E8A-4147-A177-3AD203B41FA5}">
                      <a16:colId xmlns:a16="http://schemas.microsoft.com/office/drawing/2014/main" val="2891420218"/>
                    </a:ext>
                  </a:extLst>
                </a:gridCol>
                <a:gridCol w="1304034">
                  <a:extLst>
                    <a:ext uri="{9D8B030D-6E8A-4147-A177-3AD203B41FA5}">
                      <a16:colId xmlns:a16="http://schemas.microsoft.com/office/drawing/2014/main" val="2412393118"/>
                    </a:ext>
                  </a:extLst>
                </a:gridCol>
              </a:tblGrid>
              <a:tr h="215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№ заявки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Дата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ФИО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Заявляемый уровень компетентности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11077"/>
                  </a:ext>
                </a:extLst>
              </a:tr>
              <a:tr h="225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СМК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СЭМ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</a:rPr>
                        <a:t>СМПБиОТ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СМКА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3614131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24.01.2020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Калиниченко Владимир Иванович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1257335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30.01.2020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Лебедева Юлия Викторовна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6374673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14.02.2020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Палей Сергей Маркович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</a:t>
                      </a:r>
                      <a:endParaRPr lang="ru-RU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</a:t>
                      </a:r>
                      <a:endParaRPr lang="ru-RU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</a:t>
                      </a:r>
                      <a:endParaRPr lang="ru-RU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8727284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14.02.2020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Никитенко Наталья Аркадьевна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</a:t>
                      </a:r>
                      <a:endParaRPr lang="ru-RU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</a:t>
                      </a:r>
                      <a:endParaRPr lang="ru-RU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</a:t>
                      </a:r>
                      <a:endParaRPr lang="ru-RU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3929799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30.01.2020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Пономарев Александр Александрович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6976019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30.01.2020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Пономарев Андрей Александрович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3454470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30.01.2020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Пыжьянова Екатерина Эдуардовна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090921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28.02.2020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Марков Сергей Анатольевич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5942908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28.02.2020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Васякина Валентина Ивановна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9487954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28.02.2020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Перегудова Наталья Валентиновна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1362547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28.02.2020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Ильин Сергей Юрьевич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6620192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03.03.2020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Куканов Иван Михайлович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2989722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06.04.2020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Алиева Светлана Планетовна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</a:t>
                      </a:r>
                      <a:endParaRPr lang="ru-RU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1137237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21.04.2020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Чертов Сергей Дмитриевич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А</a:t>
                      </a:r>
                      <a:endParaRPr lang="ru-RU" sz="1100" b="1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1411462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15.06.2020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Дьяков Дмитрий Александрович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6093150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21.07.2020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Богородицкий Егор Сергеевич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4078512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21.07.2020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Виноградов Анатолий Вячеславович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5124177"/>
                  </a:ext>
                </a:extLst>
              </a:tr>
              <a:tr h="205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06.08.2020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Власов Андрей Геннадьевич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3055357"/>
                  </a:ext>
                </a:extLst>
              </a:tr>
              <a:tr h="215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09.12.2020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Шабалова Светлана Владимировна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ТЭ</a:t>
                      </a:r>
                      <a:endParaRPr lang="ru-RU" sz="1100" b="1" i="0" u="none" strike="noStrike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ТЭ</a:t>
                      </a:r>
                      <a:endParaRPr lang="ru-RU" sz="11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887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4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160" y="1270679"/>
            <a:ext cx="656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Компетентность </a:t>
            </a:r>
            <a:r>
              <a:rPr lang="ru-RU" b="1" dirty="0"/>
              <a:t>сотрудников (штатных/внештатных экспертов)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924" y="1726664"/>
            <a:ext cx="1079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2020 году прошли или проходят подготовку следующие сотрудники: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27123"/>
              </p:ext>
            </p:extLst>
          </p:nvPr>
        </p:nvGraphicFramePr>
        <p:xfrm>
          <a:off x="707924" y="2095996"/>
          <a:ext cx="10795820" cy="4098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0896">
                  <a:extLst>
                    <a:ext uri="{9D8B030D-6E8A-4147-A177-3AD203B41FA5}">
                      <a16:colId xmlns:a16="http://schemas.microsoft.com/office/drawing/2014/main" val="93191632"/>
                    </a:ext>
                  </a:extLst>
                </a:gridCol>
                <a:gridCol w="2018731">
                  <a:extLst>
                    <a:ext uri="{9D8B030D-6E8A-4147-A177-3AD203B41FA5}">
                      <a16:colId xmlns:a16="http://schemas.microsoft.com/office/drawing/2014/main" val="2948264246"/>
                    </a:ext>
                  </a:extLst>
                </a:gridCol>
                <a:gridCol w="2018731">
                  <a:extLst>
                    <a:ext uri="{9D8B030D-6E8A-4147-A177-3AD203B41FA5}">
                      <a16:colId xmlns:a16="http://schemas.microsoft.com/office/drawing/2014/main" val="893437682"/>
                    </a:ext>
                  </a:extLst>
                </a:gridCol>
                <a:gridCol w="2018731">
                  <a:extLst>
                    <a:ext uri="{9D8B030D-6E8A-4147-A177-3AD203B41FA5}">
                      <a16:colId xmlns:a16="http://schemas.microsoft.com/office/drawing/2014/main" val="4209040077"/>
                    </a:ext>
                  </a:extLst>
                </a:gridCol>
                <a:gridCol w="2018731">
                  <a:extLst>
                    <a:ext uri="{9D8B030D-6E8A-4147-A177-3AD203B41FA5}">
                      <a16:colId xmlns:a16="http://schemas.microsoft.com/office/drawing/2014/main" val="289197879"/>
                    </a:ext>
                  </a:extLst>
                </a:gridCol>
              </a:tblGrid>
              <a:tr h="17168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График прохождения программы подготовки и адаптации аудиторов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169354"/>
                  </a:ext>
                </a:extLst>
              </a:tr>
              <a:tr h="1635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ФИО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Программа сертификации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Сроки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33392"/>
                  </a:ext>
                </a:extLst>
              </a:tr>
              <a:tr h="179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1.Теоретическая часть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2.Правила и процедуры РЭ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3.Практическая часть (стажировка)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3360890317"/>
                  </a:ext>
                </a:extLst>
              </a:tr>
              <a:tr h="163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Алиева С.П.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СМК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требуется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+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требуется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1992260767"/>
                  </a:ext>
                </a:extLst>
              </a:tr>
              <a:tr h="163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Вишнякова Л.Г.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СМПБОТ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требуется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+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требуется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3002653047"/>
                  </a:ext>
                </a:extLst>
              </a:tr>
              <a:tr h="163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Данилов Д.А.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СМК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требуется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+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требуется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1775907821"/>
                  </a:ext>
                </a:extLst>
              </a:tr>
              <a:tr h="218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Елисашвили</a:t>
                      </a:r>
                      <a:r>
                        <a:rPr lang="ru-RU" sz="1200" u="none" strike="noStrike" dirty="0">
                          <a:effectLst/>
                        </a:rPr>
                        <a:t> Д.Л.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СМК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требуется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 </a:t>
                      </a:r>
                      <a:r>
                        <a:rPr lang="ru-RU" sz="1200" u="none" strike="noStrike" dirty="0" smtClean="0">
                          <a:effectLst/>
                        </a:rPr>
                        <a:t>(</a:t>
                      </a:r>
                      <a:r>
                        <a:rPr lang="ru-RU" sz="1200" u="none" strike="noStrike" dirty="0">
                          <a:effectLst/>
                        </a:rPr>
                        <a:t>10.02.2023)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 (</a:t>
                      </a:r>
                      <a:r>
                        <a:rPr lang="ru-RU" sz="1200" u="none" strike="noStrike" dirty="0">
                          <a:effectLst/>
                        </a:rPr>
                        <a:t>10.02.2023)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2677013082"/>
                  </a:ext>
                </a:extLst>
              </a:tr>
              <a:tr h="163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Иткин Б.А.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СМК, СЭМ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требуется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+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требуется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2378022667"/>
                  </a:ext>
                </a:extLst>
              </a:tr>
              <a:tr h="163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Князев Е.Г.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СМК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требуется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+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требуется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2674916239"/>
                  </a:ext>
                </a:extLst>
              </a:tr>
              <a:tr h="178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Кузнецов С.В.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СМК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требуется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 (</a:t>
                      </a:r>
                      <a:r>
                        <a:rPr lang="ru-RU" sz="1200" u="none" strike="noStrike" dirty="0">
                          <a:effectLst/>
                        </a:rPr>
                        <a:t>01.08.2021)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 (</a:t>
                      </a:r>
                      <a:r>
                        <a:rPr lang="ru-RU" sz="1200" u="none" strike="noStrike" dirty="0">
                          <a:effectLst/>
                        </a:rPr>
                        <a:t>01.08.2021)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1860636312"/>
                  </a:ext>
                </a:extLst>
              </a:tr>
              <a:tr h="253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Никитенко Н.А.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СМК, СЭМ, СМПБОТ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требуется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+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требуется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3674258938"/>
                  </a:ext>
                </a:extLst>
              </a:tr>
              <a:tr h="235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Палей С.М.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СМК, СЭМ, СМПБОТ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требуется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требуется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770799128"/>
                  </a:ext>
                </a:extLst>
              </a:tr>
              <a:tr h="327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Пыжьянова</a:t>
                      </a:r>
                      <a:r>
                        <a:rPr lang="ru-RU" sz="1200" u="none" strike="noStrike" dirty="0">
                          <a:effectLst/>
                        </a:rPr>
                        <a:t> Е.Э.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СМК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 (</a:t>
                      </a:r>
                      <a:r>
                        <a:rPr lang="ru-RU" sz="1200" u="none" strike="noStrike" dirty="0">
                          <a:effectLst/>
                        </a:rPr>
                        <a:t>31.01.2023)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 (</a:t>
                      </a:r>
                      <a:r>
                        <a:rPr lang="ru-RU" sz="1200" u="none" strike="noStrike" dirty="0">
                          <a:effectLst/>
                        </a:rPr>
                        <a:t>31.01.2023)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 (</a:t>
                      </a:r>
                      <a:r>
                        <a:rPr lang="ru-RU" sz="1200" u="none" strike="noStrike" dirty="0">
                          <a:effectLst/>
                        </a:rPr>
                        <a:t>31.01.2023)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3020457420"/>
                  </a:ext>
                </a:extLst>
              </a:tr>
              <a:tr h="163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Самодуров В.А.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СМК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требуется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 требуется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1651275906"/>
                  </a:ext>
                </a:extLst>
              </a:tr>
              <a:tr h="327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Сахарова Д.С.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СМК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требуется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- 01.11.2022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1170560880"/>
                  </a:ext>
                </a:extLst>
              </a:tr>
              <a:tr h="317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Уразова Ю.С.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СМК, СЭМ, СМПБОТ, СМКА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 (</a:t>
                      </a:r>
                      <a:r>
                        <a:rPr lang="ru-RU" sz="1200" u="none" strike="noStrike" dirty="0">
                          <a:effectLst/>
                        </a:rPr>
                        <a:t>31.01.2021)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 (</a:t>
                      </a:r>
                      <a:r>
                        <a:rPr lang="ru-RU" sz="1200" u="none" strike="noStrike" dirty="0">
                          <a:effectLst/>
                        </a:rPr>
                        <a:t>31.01.2021)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требуется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1333448728"/>
                  </a:ext>
                </a:extLst>
              </a:tr>
              <a:tr h="327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Чертов С.Д.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СМК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требуется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+/- (</a:t>
                      </a:r>
                      <a:r>
                        <a:rPr lang="ru-RU" sz="1200" u="none" strike="noStrike" dirty="0">
                          <a:effectLst/>
                        </a:rPr>
                        <a:t>31.01.2021)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 требуется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3" marR="8043" marT="8043" marB="0" anchor="ctr"/>
                </a:tc>
                <a:extLst>
                  <a:ext uri="{0D108BD9-81ED-4DB2-BD59-A6C34878D82A}">
                    <a16:rowId xmlns:a16="http://schemas.microsoft.com/office/drawing/2014/main" val="3916184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3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7923" y="1654441"/>
            <a:ext cx="107958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Статус действий по результатам предыдущих анализов со стороны руководства;</a:t>
            </a:r>
          </a:p>
          <a:p>
            <a:r>
              <a:rPr lang="ru-RU" dirty="0" smtClean="0"/>
              <a:t>2. Изменени</a:t>
            </a:r>
            <a:r>
              <a:rPr lang="ru-RU" dirty="0"/>
              <a:t>я</a:t>
            </a:r>
            <a:r>
              <a:rPr lang="ru-RU" dirty="0" smtClean="0"/>
              <a:t> во внешних и внутренних факторах, касающихся системы менеджмента качества;</a:t>
            </a:r>
          </a:p>
          <a:p>
            <a:r>
              <a:rPr lang="ru-RU" dirty="0" smtClean="0"/>
              <a:t>3. Информация о результатах деятельности и результативности системы менеджмента качества, включая тенденции, относящиеся:</a:t>
            </a:r>
          </a:p>
          <a:p>
            <a:r>
              <a:rPr lang="ru-RU" dirty="0"/>
              <a:t>-</a:t>
            </a:r>
            <a:r>
              <a:rPr lang="ru-RU" dirty="0" smtClean="0"/>
              <a:t> к удовлетворенности потребителей и отзывам от соответствующих заинтересованных сторон, а также </a:t>
            </a:r>
            <a:r>
              <a:rPr lang="ru-RU" dirty="0"/>
              <a:t>апелляций и жалоб</a:t>
            </a:r>
            <a:endParaRPr lang="ru-RU" dirty="0" smtClean="0"/>
          </a:p>
          <a:p>
            <a:r>
              <a:rPr lang="ru-RU" dirty="0" smtClean="0"/>
              <a:t>- степени достижения целей в области качества;</a:t>
            </a:r>
          </a:p>
          <a:p>
            <a:r>
              <a:rPr lang="ru-RU" dirty="0" smtClean="0"/>
              <a:t>- показателям процессов и соответствию продукции и услуг;</a:t>
            </a:r>
          </a:p>
          <a:p>
            <a:r>
              <a:rPr lang="ru-RU" dirty="0" smtClean="0"/>
              <a:t>- результатам мониторинга и измерений;</a:t>
            </a:r>
          </a:p>
          <a:p>
            <a:r>
              <a:rPr lang="ru-RU" dirty="0" smtClean="0"/>
              <a:t>- результатам аудитов;</a:t>
            </a:r>
          </a:p>
          <a:p>
            <a:r>
              <a:rPr lang="ru-RU" dirty="0" smtClean="0"/>
              <a:t>- несоответствиям </a:t>
            </a:r>
            <a:r>
              <a:rPr lang="ru-RU" dirty="0"/>
              <a:t>и корректирующим действиям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 результатам деятельности внешних поставщиков;</a:t>
            </a:r>
          </a:p>
          <a:p>
            <a:r>
              <a:rPr lang="ru-RU" dirty="0" smtClean="0"/>
              <a:t>- достаточности ресурсов;</a:t>
            </a:r>
          </a:p>
          <a:p>
            <a:r>
              <a:rPr lang="ru-RU" dirty="0" smtClean="0"/>
              <a:t>4. Результативность действий, предпринятых в отношении рисков и возможностей;</a:t>
            </a:r>
          </a:p>
          <a:p>
            <a:r>
              <a:rPr lang="ru-RU" dirty="0" smtClean="0"/>
              <a:t>5. Обеспечение беспристрастности;</a:t>
            </a:r>
          </a:p>
          <a:p>
            <a:r>
              <a:rPr lang="ru-RU" dirty="0" smtClean="0"/>
              <a:t>6. Возможности для улучшения.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34246" y="175846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Содержание.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37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9160" y="1270679"/>
            <a:ext cx="6560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Компетентность </a:t>
            </a:r>
            <a:r>
              <a:rPr lang="ru-RU" b="1" dirty="0"/>
              <a:t>сотрудников (штатных/внештатных экспертов)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924" y="1726664"/>
            <a:ext cx="1079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2021 году планируется переаттестация следующих сотрудников: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03563"/>
              </p:ext>
            </p:extLst>
          </p:nvPr>
        </p:nvGraphicFramePr>
        <p:xfrm>
          <a:off x="707924" y="2182651"/>
          <a:ext cx="4641316" cy="4370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9642">
                  <a:extLst>
                    <a:ext uri="{9D8B030D-6E8A-4147-A177-3AD203B41FA5}">
                      <a16:colId xmlns:a16="http://schemas.microsoft.com/office/drawing/2014/main" val="1093753585"/>
                    </a:ext>
                  </a:extLst>
                </a:gridCol>
                <a:gridCol w="2631674">
                  <a:extLst>
                    <a:ext uri="{9D8B030D-6E8A-4147-A177-3AD203B41FA5}">
                      <a16:colId xmlns:a16="http://schemas.microsoft.com/office/drawing/2014/main" val="442341092"/>
                    </a:ext>
                  </a:extLst>
                </a:gridCol>
              </a:tblGrid>
              <a:tr h="2401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ФИО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Переаттестация в 2021 году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0627415"/>
                  </a:ext>
                </a:extLst>
              </a:tr>
              <a:tr h="516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Репин М.Н.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Требуется прохождение программы переподготовки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9874"/>
                  </a:ext>
                </a:extLst>
              </a:tr>
              <a:tr h="516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Морозов С.Н.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Автоматическая переаттестация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22860"/>
                  </a:ext>
                </a:extLst>
              </a:tr>
              <a:tr h="516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Морозов С.Н.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Требуется прохождение программы переподготовки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12518"/>
                  </a:ext>
                </a:extLst>
              </a:tr>
              <a:tr h="516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Морозов С.Н.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Автоматическая переаттестация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13545"/>
                  </a:ext>
                </a:extLst>
              </a:tr>
              <a:tr h="516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Панин А.В.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Автоматическая переаттестация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60542"/>
                  </a:ext>
                </a:extLst>
              </a:tr>
              <a:tr h="516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Панин А.В.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Автоматическая переаттестация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658312"/>
                  </a:ext>
                </a:extLst>
              </a:tr>
              <a:tr h="516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Юхов А.В.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Автоматическая переаттестация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2978"/>
                  </a:ext>
                </a:extLst>
              </a:tr>
              <a:tr h="516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Юхов А.В.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Автоматическая переаттестация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07911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059185"/>
              </p:ext>
            </p:extLst>
          </p:nvPr>
        </p:nvGraphicFramePr>
        <p:xfrm>
          <a:off x="5861538" y="2377471"/>
          <a:ext cx="3831102" cy="163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9638">
                  <a:extLst>
                    <a:ext uri="{9D8B030D-6E8A-4147-A177-3AD203B41FA5}">
                      <a16:colId xmlns:a16="http://schemas.microsoft.com/office/drawing/2014/main" val="616444581"/>
                    </a:ext>
                  </a:extLst>
                </a:gridCol>
                <a:gridCol w="234054">
                  <a:extLst>
                    <a:ext uri="{9D8B030D-6E8A-4147-A177-3AD203B41FA5}">
                      <a16:colId xmlns:a16="http://schemas.microsoft.com/office/drawing/2014/main" val="2137076764"/>
                    </a:ext>
                  </a:extLst>
                </a:gridCol>
                <a:gridCol w="1987410">
                  <a:extLst>
                    <a:ext uri="{9D8B030D-6E8A-4147-A177-3AD203B41FA5}">
                      <a16:colId xmlns:a16="http://schemas.microsoft.com/office/drawing/2014/main" val="478298175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ГОСТ Р ИСО 9001 (СМК)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3236116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ГОСТ Р ИСО 14001 (СЭМ)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398069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OHSAS 18001 (</a:t>
                      </a:r>
                      <a:r>
                        <a:rPr lang="ru-RU" sz="1200" u="none" strike="noStrike" dirty="0" err="1">
                          <a:effectLst/>
                        </a:rPr>
                        <a:t>СМПБиОТ</a:t>
                      </a:r>
                      <a:r>
                        <a:rPr lang="ru-RU" sz="1200" u="none" strike="noStrike" dirty="0">
                          <a:effectLst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39211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ГОСТ Р ЕН 9100 (СМКА)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1003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9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4960" y="1118789"/>
            <a:ext cx="706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Результаты </a:t>
            </a:r>
            <a:r>
              <a:rPr lang="ru-RU" b="1" dirty="0"/>
              <a:t>анализа/оценки/аудита как внутреннего так и внешнего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921" y="1617707"/>
            <a:ext cx="216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Внутренние аудиты: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922" y="1987039"/>
            <a:ext cx="10795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Программа внутренних аудитов на 2020 г. выполнена в полном объеме:</a:t>
            </a:r>
          </a:p>
          <a:p>
            <a:endParaRPr lang="ru-RU" dirty="0"/>
          </a:p>
          <a:p>
            <a:r>
              <a:rPr lang="ru-RU" dirty="0" smtClean="0"/>
              <a:t>Критерии аудита: ГОСТ </a:t>
            </a:r>
            <a:r>
              <a:rPr lang="ru-RU" dirty="0"/>
              <a:t>Р ИСО 9001:2015, ГОСТР ИСО/МЭК 17021-1-2017, Приказ № 326,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Приказ </a:t>
            </a:r>
            <a:r>
              <a:rPr lang="ru-RU" dirty="0"/>
              <a:t>№ 89,  ВР РД 02.001-2018, Документы СМК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7921" y="3893693"/>
            <a:ext cx="10795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ходе аудита выявлено 9 несоответствий.</a:t>
            </a:r>
            <a:endParaRPr lang="ru-RU" dirty="0"/>
          </a:p>
          <a:p>
            <a:r>
              <a:rPr lang="ru-RU" dirty="0" smtClean="0"/>
              <a:t>Все корректирующие действия по данным несоответствиям выполнены в срок.</a:t>
            </a:r>
          </a:p>
          <a:p>
            <a:r>
              <a:rPr lang="ru-RU" b="1" dirty="0" smtClean="0"/>
              <a:t>Предлагается внести изменении в порядок планирования внутренних аудитов по процессам с учетом рисков, выявленных в ходе функционирования СМК и проведении внешних аудитов.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02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5176" y="1200330"/>
            <a:ext cx="706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Результаты анализа/оценки/аудита как внутреннего так и внешнего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353" y="1601427"/>
            <a:ext cx="189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Внешние аудиты: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353" y="2181885"/>
            <a:ext cx="10815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2020 году были проведены следующие аудиты: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1-й инспекционный аудит в СДС «Военный Регистр»</a:t>
            </a:r>
          </a:p>
          <a:p>
            <a:endParaRPr lang="ru-RU" dirty="0" smtClean="0"/>
          </a:p>
          <a:p>
            <a:r>
              <a:rPr lang="ru-RU" dirty="0" smtClean="0"/>
              <a:t>По результатам данной проверки были зафиксированы 5 несоответствий, корректирующие действия по которым выполнены в установленные сроки.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6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3424" y="1270679"/>
            <a:ext cx="2811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Финансовая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048" y="4049333"/>
            <a:ext cx="1160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Установлен нижний предел, из расчета рисков финансового состояния и страхования услуг в области сертификации: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81064" y="470014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1 050 000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6048" y="5572336"/>
            <a:ext cx="397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данный момент баланс составляет: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86685" y="5531895"/>
            <a:ext cx="1401346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3 555 034,40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31500" y="5572336"/>
            <a:ext cx="268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является стабильным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323750" y="2287100"/>
            <a:ext cx="682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сертификационном цикле в анализируемый период заработано:</a:t>
            </a:r>
            <a:endParaRPr lang="ru-RU" dirty="0"/>
          </a:p>
        </p:txBody>
      </p:sp>
      <p:sp>
        <p:nvSpPr>
          <p:cNvPr id="15" name="Фигура, имеющая форму буквы L 14"/>
          <p:cNvSpPr/>
          <p:nvPr/>
        </p:nvSpPr>
        <p:spPr>
          <a:xfrm rot="18372563">
            <a:off x="10644071" y="5371000"/>
            <a:ext cx="662730" cy="402672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76681" y="3048601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17 069 606,24</a:t>
            </a:r>
          </a:p>
        </p:txBody>
      </p:sp>
    </p:spTree>
    <p:extLst>
      <p:ext uri="{BB962C8B-B14F-4D97-AF65-F5344CB8AC3E}">
        <p14:creationId xmlns:p14="http://schemas.microsoft.com/office/powerpoint/2010/main" val="34780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7433" y="1204519"/>
            <a:ext cx="486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Несоответствия </a:t>
            </a:r>
            <a:r>
              <a:rPr lang="ru-RU" b="1" dirty="0"/>
              <a:t>и </a:t>
            </a:r>
            <a:r>
              <a:rPr lang="ru-RU" b="1" dirty="0" smtClean="0"/>
              <a:t>корректирующие действия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922" y="2118946"/>
            <a:ext cx="107958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результатам мониторинга и измерений выявленные несоответствия, отклонения указаны выше.</a:t>
            </a:r>
          </a:p>
          <a:p>
            <a:endParaRPr lang="ru-RU" dirty="0"/>
          </a:p>
          <a:p>
            <a:r>
              <a:rPr lang="ru-RU" dirty="0" smtClean="0"/>
              <a:t>По статусу корректирующих действий:</a:t>
            </a:r>
          </a:p>
          <a:p>
            <a:endParaRPr lang="ru-RU" dirty="0"/>
          </a:p>
          <a:p>
            <a:r>
              <a:rPr lang="ru-RU" dirty="0" smtClean="0"/>
              <a:t>- по результатам аудитов (как внешних, так и внутренних) – все несоответствия устранены.</a:t>
            </a:r>
          </a:p>
          <a:p>
            <a:r>
              <a:rPr lang="ru-RU" dirty="0" smtClean="0"/>
              <a:t>- по результатам производственной деятельности корректирующие действия не предпринимались, </a:t>
            </a:r>
          </a:p>
          <a:p>
            <a:r>
              <a:rPr lang="ru-RU" dirty="0" smtClean="0"/>
              <a:t>т.к. несоответствия отсутствовали.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6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2758" y="1239688"/>
            <a:ext cx="5038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Результаты </a:t>
            </a:r>
            <a:r>
              <a:rPr lang="ru-RU" b="1" dirty="0"/>
              <a:t>деятельности внешних поставщиков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462" y="2101362"/>
            <a:ext cx="82679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Внешними поставщиками на данный момент являются:</a:t>
            </a:r>
          </a:p>
          <a:p>
            <a:endParaRPr lang="ru-RU" dirty="0"/>
          </a:p>
          <a:p>
            <a:r>
              <a:rPr lang="ru-RU" dirty="0" smtClean="0"/>
              <a:t>ООО «Компания </a:t>
            </a:r>
            <a:r>
              <a:rPr lang="ru-RU" dirty="0" err="1" smtClean="0"/>
              <a:t>Технорматив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- предоставление внешних нормативных документов (официальных переводов)</a:t>
            </a:r>
          </a:p>
          <a:p>
            <a:endParaRPr lang="ru-RU" dirty="0" smtClean="0"/>
          </a:p>
          <a:p>
            <a:r>
              <a:rPr lang="ru-RU" dirty="0"/>
              <a:t>Индивидуальный предприниматель </a:t>
            </a:r>
            <a:r>
              <a:rPr lang="ru-RU" dirty="0" err="1"/>
              <a:t>Шатских</a:t>
            </a:r>
            <a:r>
              <a:rPr lang="ru-RU" dirty="0"/>
              <a:t>  Алексей </a:t>
            </a:r>
            <a:r>
              <a:rPr lang="ru-RU" dirty="0" smtClean="0"/>
              <a:t>Борисович</a:t>
            </a:r>
          </a:p>
          <a:p>
            <a:r>
              <a:rPr lang="ru-RU" dirty="0" smtClean="0"/>
              <a:t>- аренда помещений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462" y="5640692"/>
            <a:ext cx="849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Поставщиков по основной деятельности не было. П. 8.4 ГОСТ Р ИСО 9001-2015 пока </a:t>
            </a:r>
          </a:p>
          <a:p>
            <a:r>
              <a:rPr lang="ru-RU" dirty="0" smtClean="0"/>
              <a:t>не применялся в работе, за отсутствием необходимости.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01950" y="3177231"/>
            <a:ext cx="322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Нареканий к поставщикам 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1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6541" y="1195680"/>
            <a:ext cx="2588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Достаточность </a:t>
            </a:r>
            <a:r>
              <a:rPr lang="ru-RU" b="1" dirty="0"/>
              <a:t>ресурсов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288" y="1912534"/>
            <a:ext cx="107054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данный момент несоответствий, отклонений, свидетельств не результативности критериям </a:t>
            </a:r>
          </a:p>
          <a:p>
            <a:r>
              <a:rPr lang="ru-RU" dirty="0" smtClean="0"/>
              <a:t>по причинам недостаточности ресурсов не зафиксировано.</a:t>
            </a:r>
          </a:p>
          <a:p>
            <a:endParaRPr lang="ru-RU" dirty="0"/>
          </a:p>
          <a:p>
            <a:r>
              <a:rPr lang="ru-RU" dirty="0" smtClean="0"/>
              <a:t>В связи с ростом работ заключено соглашение с  ООО «НГТС-СЕРТ», согласно которому планируется передавать процесс проведения сертификационного аудита на аутсорсинг.</a:t>
            </a:r>
          </a:p>
          <a:p>
            <a:endParaRPr lang="ru-RU" dirty="0"/>
          </a:p>
          <a:p>
            <a:r>
              <a:rPr lang="ru-RU" dirty="0" smtClean="0"/>
              <a:t>Ведется работа по привлечению технических экспертов.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6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1692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Результативность </a:t>
            </a:r>
            <a:r>
              <a:rPr lang="ru-RU" b="1" dirty="0"/>
              <a:t>действий, предпринятых в отношении рисков и возможностей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354" y="1371600"/>
            <a:ext cx="116058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ООО «РЭ» идентифицированы и проанализированы риски, связанные с предоставлением сертификационных услуг.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Риски представлены в риск программе от 08.01.2018 года. Данная программа была проанализирована и добавлены риски, связанные с пандемией.</a:t>
            </a:r>
          </a:p>
          <a:p>
            <a:endParaRPr lang="ru-RU" dirty="0"/>
          </a:p>
          <a:p>
            <a:r>
              <a:rPr lang="ru-RU" dirty="0" smtClean="0"/>
              <a:t>На данные момент отклонений от заданных значений и случаев «реализаций» риска – не зафиксировано. </a:t>
            </a:r>
          </a:p>
          <a:p>
            <a:r>
              <a:rPr lang="ru-RU" dirty="0" smtClean="0"/>
              <a:t>Все мероприятия выполняются в установленном программой режиме.</a:t>
            </a:r>
          </a:p>
          <a:p>
            <a:endParaRPr lang="ru-RU" dirty="0"/>
          </a:p>
          <a:p>
            <a:r>
              <a:rPr lang="ru-RU" dirty="0" smtClean="0"/>
              <a:t>По процессу «Сертификация СМ» – риски проанализированы и внесены в карту процесса. </a:t>
            </a:r>
          </a:p>
          <a:p>
            <a:r>
              <a:rPr lang="ru-RU" dirty="0" smtClean="0"/>
              <a:t>Случаев «Реализации» рисков не зафиксировано.</a:t>
            </a:r>
          </a:p>
          <a:p>
            <a:endParaRPr lang="ru-RU" dirty="0"/>
          </a:p>
          <a:p>
            <a:r>
              <a:rPr lang="ru-RU" dirty="0" smtClean="0"/>
              <a:t>По </a:t>
            </a:r>
            <a:r>
              <a:rPr lang="ru-RU" dirty="0"/>
              <a:t>процессу </a:t>
            </a:r>
            <a:r>
              <a:rPr lang="ru-RU" dirty="0" smtClean="0"/>
              <a:t>«Оценка </a:t>
            </a:r>
            <a:r>
              <a:rPr lang="ru-RU" dirty="0"/>
              <a:t>компетентности и подготовка персонала</a:t>
            </a:r>
            <a:r>
              <a:rPr lang="ru-RU" dirty="0" smtClean="0"/>
              <a:t>» - все риски идентифицированы и </a:t>
            </a:r>
          </a:p>
          <a:p>
            <a:r>
              <a:rPr lang="ru-RU" dirty="0" smtClean="0"/>
              <a:t>внесены в карту процесса.</a:t>
            </a:r>
          </a:p>
          <a:p>
            <a:r>
              <a:rPr lang="ru-RU" dirty="0" smtClean="0"/>
              <a:t>На данный момент случаев «реализации» риска не зафиксировано. В дополнение к реализованным мероприятиям в нормативную документацию РЭ внесены изменения в процедуру присвоения кодов компетентности. Так же планируется разработка программ по подготовке и адаптации экспертов.</a:t>
            </a:r>
          </a:p>
          <a:p>
            <a:endParaRPr lang="ru-RU" dirty="0"/>
          </a:p>
          <a:p>
            <a:r>
              <a:rPr lang="ru-RU" dirty="0" smtClean="0"/>
              <a:t>Результаты  работы с рисками – удовлетворительно.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0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9943" y="254949"/>
            <a:ext cx="344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Обеспечение </a:t>
            </a:r>
            <a:r>
              <a:rPr lang="ru-RU" b="1" dirty="0"/>
              <a:t>беспристрастности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034" y="1366064"/>
            <a:ext cx="112592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Оценка работы сертификационного совета в рамках соблюдения принципов беспристрастности:</a:t>
            </a:r>
          </a:p>
          <a:p>
            <a:endParaRPr lang="ru-RU" dirty="0"/>
          </a:p>
          <a:p>
            <a:r>
              <a:rPr lang="ru-RU" dirty="0" smtClean="0"/>
              <a:t>В целях обеспечения беспристрастности создан кодекс беспристрастности и сертификационный совет, </a:t>
            </a:r>
          </a:p>
          <a:p>
            <a:r>
              <a:rPr lang="ru-RU" dirty="0" smtClean="0"/>
              <a:t>отвечающий за соблюдение кодекса.</a:t>
            </a:r>
          </a:p>
          <a:p>
            <a:endParaRPr lang="ru-RU" dirty="0" smtClean="0"/>
          </a:p>
          <a:p>
            <a:r>
              <a:rPr lang="ru-RU" dirty="0" smtClean="0"/>
              <a:t>В ходе работы в 2020 году было отклонено 2 заявки, из-за значительного риска нарушения принципа беспристрастности:</a:t>
            </a:r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Ишимбайский</a:t>
            </a:r>
            <a:r>
              <a:rPr lang="ru-RU" dirty="0" smtClean="0"/>
              <a:t> </a:t>
            </a:r>
            <a:r>
              <a:rPr lang="ru-RU" dirty="0"/>
              <a:t>специализированный химический завод </a:t>
            </a:r>
            <a:r>
              <a:rPr lang="ru-RU" dirty="0" smtClean="0"/>
              <a:t>катализаторов – в связи с отсутствием аккредитации (необходимых кодов).</a:t>
            </a:r>
          </a:p>
          <a:p>
            <a:endParaRPr lang="ru-RU" dirty="0" smtClean="0"/>
          </a:p>
          <a:p>
            <a:r>
              <a:rPr lang="ru-RU" dirty="0"/>
              <a:t>ГБУЗ РБ ГКБ №13 г. </a:t>
            </a:r>
            <a:r>
              <a:rPr lang="ru-RU" dirty="0" smtClean="0"/>
              <a:t>Уфа – в связи с риском нарушения принципов беспристрастности (внештатный эксперт РЭ принимал участие во внутреннем аудите компании, непосредственно незадолго до плановых работ по сертификации)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Таким образом, считается, что мероприятий, выполняемых для соблюдения беспристрастности достаточно и они результативны, т.к. случаев нарушения беспристрастности не зафиксировано. Риски нарушения пресечены своевременно.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5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7323" y="167027"/>
            <a:ext cx="3139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Возможности </a:t>
            </a:r>
            <a:r>
              <a:rPr lang="ru-RU" b="1" dirty="0"/>
              <a:t>для улучшения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924" y="1265058"/>
            <a:ext cx="107958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подготовке данных для анализа со стороны руководства, владельцами процессов, </a:t>
            </a:r>
          </a:p>
          <a:p>
            <a:r>
              <a:rPr lang="ru-RU" dirty="0" smtClean="0"/>
              <a:t>а так же директором по развитию, были подготовлены следующие предложения: </a:t>
            </a:r>
          </a:p>
          <a:p>
            <a:endParaRPr lang="ru-RU" dirty="0"/>
          </a:p>
          <a:p>
            <a:pPr>
              <a:buAutoNum type="arabicPeriod"/>
            </a:pPr>
            <a:r>
              <a:rPr lang="ru-RU" dirty="0" smtClean="0"/>
              <a:t> Рассмотреть возможность разработки (приобретения) специализированного ПО, для повышения автоматизации деятельности организации.</a:t>
            </a:r>
          </a:p>
          <a:p>
            <a:endParaRPr lang="ru-RU" dirty="0"/>
          </a:p>
          <a:p>
            <a:r>
              <a:rPr lang="ru-RU" dirty="0" smtClean="0"/>
              <a:t>2. Повысить лимиты страховых риск-запасов до 1 500 000 рублей, с учетом увеличения объемов выполняемых сертификационных работ.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3. Отказаться (сузить область аккредитации) от программы сертификации ГОСТ Р ЕН 9100. Рассмотреть вопрос о разработке новой программы сертификации – ГОСТ </a:t>
            </a:r>
            <a:r>
              <a:rPr lang="en-US" dirty="0" smtClean="0"/>
              <a:t>ISO</a:t>
            </a:r>
            <a:r>
              <a:rPr lang="ru-RU" dirty="0" smtClean="0"/>
              <a:t> 134</a:t>
            </a:r>
            <a:r>
              <a:rPr lang="en-US" dirty="0" smtClean="0"/>
              <a:t>8</a:t>
            </a:r>
            <a:r>
              <a:rPr lang="ru-RU" dirty="0" smtClean="0"/>
              <a:t>5.</a:t>
            </a:r>
          </a:p>
          <a:p>
            <a:endParaRPr lang="ru-RU" dirty="0"/>
          </a:p>
          <a:p>
            <a:r>
              <a:rPr lang="ru-RU" dirty="0" smtClean="0"/>
              <a:t>4. Разработать новую программу сертификации (ГОСТ Р ИСО 45001). Подготовить экспертов. При инспекционном контроле со стороны Росаккредитации заменить программу </a:t>
            </a:r>
            <a:r>
              <a:rPr lang="ru-RU" dirty="0"/>
              <a:t>сертификации ГОСТ Р</a:t>
            </a:r>
          </a:p>
          <a:p>
            <a:r>
              <a:rPr lang="ru-RU" dirty="0"/>
              <a:t>54934 / OHSAS 18001</a:t>
            </a:r>
            <a:r>
              <a:rPr lang="ru-RU" dirty="0" smtClean="0"/>
              <a:t>) </a:t>
            </a:r>
            <a:r>
              <a:rPr lang="ru-RU" dirty="0"/>
              <a:t>на ГОСТ Р ИСО </a:t>
            </a:r>
            <a:r>
              <a:rPr lang="ru-RU" dirty="0" smtClean="0"/>
              <a:t>45001.</a:t>
            </a:r>
            <a:endParaRPr lang="ru-RU" dirty="0"/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5. Продолжить развитие партнёрской сети.</a:t>
            </a:r>
          </a:p>
          <a:p>
            <a:endParaRPr lang="ru-RU" dirty="0"/>
          </a:p>
          <a:p>
            <a:r>
              <a:rPr lang="ru-RU" dirty="0" smtClean="0"/>
              <a:t>6. Перевести Начальника отдела регистрации заявок и договоров Уразову Ю.В. на должность Директора по сертификации на постоянное место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4945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9801" y="724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Статус </a:t>
            </a:r>
            <a:r>
              <a:rPr lang="ru-RU" b="1" dirty="0"/>
              <a:t>действий по результатам предыдущих анализов со стороны </a:t>
            </a:r>
            <a:r>
              <a:rPr lang="ru-RU" b="1" dirty="0" smtClean="0"/>
              <a:t>руководства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7922" y="1907931"/>
            <a:ext cx="107958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Компания образована в конце 2017 года.</a:t>
            </a:r>
          </a:p>
          <a:p>
            <a:endParaRPr lang="ru-RU" dirty="0"/>
          </a:p>
          <a:p>
            <a:r>
              <a:rPr lang="ru-RU" dirty="0" smtClean="0"/>
              <a:t>Основной задачей и целью является – создание на базе компании компетентного органа по сертификации, </a:t>
            </a:r>
          </a:p>
          <a:p>
            <a:r>
              <a:rPr lang="ru-RU" dirty="0" smtClean="0"/>
              <a:t>с получением ряда необходимых аккредитаций.</a:t>
            </a:r>
          </a:p>
          <a:p>
            <a:endParaRPr lang="ru-RU" dirty="0"/>
          </a:p>
          <a:p>
            <a:r>
              <a:rPr lang="ru-RU" dirty="0" smtClean="0"/>
              <a:t>В этих целях была внедрена система менеджмента качества (начало внедрения конец 2017 года).</a:t>
            </a:r>
          </a:p>
          <a:p>
            <a:endParaRPr lang="ru-RU" dirty="0"/>
          </a:p>
          <a:p>
            <a:r>
              <a:rPr lang="ru-RU" dirty="0" smtClean="0"/>
              <a:t>На данный момент проводится третий анализ со стороны руководства в компании, </a:t>
            </a:r>
          </a:p>
          <a:p>
            <a:r>
              <a:rPr lang="ru-RU" dirty="0" smtClean="0"/>
              <a:t>обсуждаются результаты работы за период с 01.01.2020 по 31.12.2020.</a:t>
            </a:r>
          </a:p>
          <a:p>
            <a:endParaRPr lang="en-US" dirty="0" smtClean="0"/>
          </a:p>
          <a:p>
            <a:r>
              <a:rPr lang="ru-RU" dirty="0" smtClean="0"/>
              <a:t>Все мероприятия запланированные на 2020 год (Протокол  № 156 от 26.01.2020) выполнены в полном объеме.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3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44" y="5341545"/>
            <a:ext cx="2429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Данные подготовил, </a:t>
            </a:r>
          </a:p>
          <a:p>
            <a:endParaRPr lang="ru-RU" dirty="0"/>
          </a:p>
          <a:p>
            <a:r>
              <a:rPr lang="ru-RU" dirty="0" smtClean="0"/>
              <a:t>Директор по развитию</a:t>
            </a:r>
          </a:p>
          <a:p>
            <a:r>
              <a:rPr lang="ru-RU" dirty="0" smtClean="0"/>
              <a:t>Шмакалов А.Е.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28849" y="2433181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6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1527" y="211633"/>
            <a:ext cx="5192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Статус действий по результатам предыдущих анализов со стороны руководства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7923" y="1581056"/>
            <a:ext cx="8037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Завершить процесс пересмотра кодов компетентности экспертов (технических экспертов) и подготовить программы подготовки и адаптации экспертов.</a:t>
            </a:r>
          </a:p>
          <a:p>
            <a:r>
              <a:rPr lang="ru-RU" dirty="0" smtClean="0"/>
              <a:t>(</a:t>
            </a:r>
            <a:r>
              <a:rPr lang="ru-RU" dirty="0"/>
              <a:t>срок до 31.12.2020)</a:t>
            </a:r>
          </a:p>
        </p:txBody>
      </p:sp>
      <p:sp>
        <p:nvSpPr>
          <p:cNvPr id="4" name="Шеврон 3"/>
          <p:cNvSpPr/>
          <p:nvPr/>
        </p:nvSpPr>
        <p:spPr>
          <a:xfrm rot="5400000">
            <a:off x="9211113" y="1812024"/>
            <a:ext cx="545284" cy="394283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319" y="2476093"/>
            <a:ext cx="7447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Сохранить лимиты страховых риск-запасов до 1 050 000 рублей, с учетом увеличения объемов выполняемых сертификационных работ.</a:t>
            </a:r>
          </a:p>
          <a:p>
            <a:r>
              <a:rPr lang="ru-RU" dirty="0"/>
              <a:t>(срок до </a:t>
            </a:r>
            <a:r>
              <a:rPr lang="ru-RU" dirty="0" smtClean="0"/>
              <a:t>28.02.2020)</a:t>
            </a:r>
            <a:endParaRPr lang="ru-RU" dirty="0"/>
          </a:p>
        </p:txBody>
      </p:sp>
      <p:sp>
        <p:nvSpPr>
          <p:cNvPr id="6" name="Шеврон 5"/>
          <p:cNvSpPr/>
          <p:nvPr/>
        </p:nvSpPr>
        <p:spPr>
          <a:xfrm rot="5400000">
            <a:off x="9211109" y="2668375"/>
            <a:ext cx="545284" cy="394283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6319" y="3399423"/>
            <a:ext cx="7447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Продолжить расширение базы экспертов по программе сертификации «Военный Регистр».</a:t>
            </a:r>
          </a:p>
          <a:p>
            <a:r>
              <a:rPr lang="ru-RU" dirty="0" smtClean="0"/>
              <a:t>(</a:t>
            </a:r>
            <a:r>
              <a:rPr lang="ru-RU" dirty="0"/>
              <a:t>срок до конца 2020 г)</a:t>
            </a:r>
          </a:p>
        </p:txBody>
      </p:sp>
      <p:sp>
        <p:nvSpPr>
          <p:cNvPr id="8" name="Шеврон 7"/>
          <p:cNvSpPr/>
          <p:nvPr/>
        </p:nvSpPr>
        <p:spPr>
          <a:xfrm rot="5400000">
            <a:off x="9182998" y="3504420"/>
            <a:ext cx="545284" cy="394283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771" y="4322753"/>
            <a:ext cx="78260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учетом закрытия системы </a:t>
            </a:r>
            <a:r>
              <a:rPr lang="ru-RU" dirty="0" smtClean="0"/>
              <a:t>ГОСТ Р </a:t>
            </a:r>
            <a:r>
              <a:rPr lang="ru-RU" dirty="0"/>
              <a:t>подготовить разработать </a:t>
            </a:r>
            <a:r>
              <a:rPr lang="ru-RU" dirty="0" smtClean="0"/>
              <a:t>маркетинговую</a:t>
            </a:r>
          </a:p>
          <a:p>
            <a:r>
              <a:rPr lang="ru-RU" dirty="0" smtClean="0"/>
              <a:t> </a:t>
            </a:r>
            <a:r>
              <a:rPr lang="ru-RU" dirty="0"/>
              <a:t>программу на 2020 </a:t>
            </a:r>
            <a:r>
              <a:rPr lang="ru-RU" dirty="0" smtClean="0"/>
              <a:t>год.                                                           </a:t>
            </a:r>
          </a:p>
          <a:p>
            <a:r>
              <a:rPr lang="ru-RU" dirty="0" smtClean="0"/>
              <a:t>(</a:t>
            </a:r>
            <a:r>
              <a:rPr lang="ru-RU" dirty="0"/>
              <a:t>срок до </a:t>
            </a:r>
            <a:r>
              <a:rPr lang="ru-RU" dirty="0" smtClean="0"/>
              <a:t>01.03.2020)</a:t>
            </a:r>
            <a:endParaRPr lang="ru-RU" dirty="0"/>
          </a:p>
        </p:txBody>
      </p:sp>
      <p:sp>
        <p:nvSpPr>
          <p:cNvPr id="10" name="Шеврон 9"/>
          <p:cNvSpPr/>
          <p:nvPr/>
        </p:nvSpPr>
        <p:spPr>
          <a:xfrm rot="5400000">
            <a:off x="9182997" y="4427750"/>
            <a:ext cx="545284" cy="394283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5184" y="5246083"/>
            <a:ext cx="6596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Продолжить развитие партнёрской сети                                                  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срок </a:t>
            </a:r>
            <a:r>
              <a:rPr lang="ru-RU" dirty="0" smtClean="0"/>
              <a:t>до </a:t>
            </a:r>
            <a:r>
              <a:rPr lang="ru-RU" dirty="0"/>
              <a:t>конца 2020 г)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9689" y="5831735"/>
            <a:ext cx="7266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Увеличить численность аудиторов (экспертов) до 12 человек                                                  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срок до конца 2020 г)</a:t>
            </a:r>
          </a:p>
        </p:txBody>
      </p:sp>
      <p:sp>
        <p:nvSpPr>
          <p:cNvPr id="13" name="Шеврон 12"/>
          <p:cNvSpPr/>
          <p:nvPr/>
        </p:nvSpPr>
        <p:spPr>
          <a:xfrm rot="5400000">
            <a:off x="9182996" y="5340746"/>
            <a:ext cx="545284" cy="394283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 rot="5400000">
            <a:off x="9182996" y="6074173"/>
            <a:ext cx="545284" cy="394283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5810" y="1815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Изменения </a:t>
            </a:r>
            <a:r>
              <a:rPr lang="ru-RU" b="1" dirty="0"/>
              <a:t>во внешних и внутренних факторах, касающихся системы менеджмента качества;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7923" y="2373992"/>
            <a:ext cx="4847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действующее </a:t>
            </a:r>
            <a:r>
              <a:rPr lang="ru-RU" dirty="0"/>
              <a:t>законодательство РФ в области аккредитации </a:t>
            </a:r>
            <a:r>
              <a:rPr lang="ru-RU" dirty="0" smtClean="0"/>
              <a:t>и сертификации;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аккредитующие органы (Росаккредитация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заявители (организации, заказывающие услуги сертификации и экспертизы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управляющий </a:t>
            </a:r>
            <a:r>
              <a:rPr lang="ru-RU" dirty="0"/>
              <a:t>совет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57748" y="971639"/>
            <a:ext cx="8791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организации идентифицированы внешние факторы, влияющие на работу компании, </a:t>
            </a:r>
          </a:p>
          <a:p>
            <a:r>
              <a:rPr lang="ru-RU" dirty="0" smtClean="0"/>
              <a:t>а так же проведен анализ изменений требований данных факторов:</a:t>
            </a:r>
            <a:endParaRPr lang="ru-RU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350595" y="4605294"/>
            <a:ext cx="914401" cy="4220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85827" y="2368157"/>
            <a:ext cx="511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Ограничения, связанные с пандемией </a:t>
            </a:r>
            <a:r>
              <a:rPr lang="en-US" dirty="0" smtClean="0"/>
              <a:t>COVID-19</a:t>
            </a:r>
            <a:r>
              <a:rPr lang="ru-RU" dirty="0" smtClean="0"/>
              <a:t>. Введение в действие ГОСТ Р ИСО 45001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85826" y="3094323"/>
            <a:ext cx="511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Были утверждены официальные переводы стандартов </a:t>
            </a:r>
            <a:r>
              <a:rPr lang="en-US" dirty="0" smtClean="0"/>
              <a:t>IAF</a:t>
            </a:r>
            <a:r>
              <a:rPr lang="ru-RU" dirty="0" smtClean="0"/>
              <a:t>. Необходимо запланировать анализ данных документов и при необходимости внести изменения в НД органа.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85826" y="4444951"/>
            <a:ext cx="511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проанализированы. На основе данных оставлены </a:t>
            </a:r>
            <a:r>
              <a:rPr lang="en-US" dirty="0" smtClean="0"/>
              <a:t>SWOT </a:t>
            </a:r>
            <a:r>
              <a:rPr lang="ru-RU" dirty="0" smtClean="0"/>
              <a:t>анализы, на их базе разработаны программы сертификации и тарифы.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64290" y="5471265"/>
            <a:ext cx="5039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данным факторам относятся: </a:t>
            </a:r>
          </a:p>
          <a:p>
            <a:r>
              <a:rPr lang="ru-RU" dirty="0" smtClean="0"/>
              <a:t>сертификационный совет, учредители.</a:t>
            </a:r>
          </a:p>
          <a:p>
            <a:r>
              <a:rPr lang="ru-RU" dirty="0" smtClean="0"/>
              <a:t>Требования учредителей не менялись.</a:t>
            </a:r>
            <a:endParaRPr lang="ru-RU" dirty="0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5350594" y="5721915"/>
            <a:ext cx="914401" cy="4220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5350596" y="3483473"/>
            <a:ext cx="914401" cy="4220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5350595" y="2486141"/>
            <a:ext cx="914401" cy="4220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079" y="1228059"/>
            <a:ext cx="906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организации идентифицированы внутренние факторы, влияющие на работу компании, </a:t>
            </a:r>
          </a:p>
          <a:p>
            <a:r>
              <a:rPr lang="ru-RU" dirty="0" smtClean="0"/>
              <a:t>а так же проведен анализ изменений требований данных факторов: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7923" y="1772632"/>
            <a:ext cx="107958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Организационная </a:t>
            </a:r>
            <a:r>
              <a:rPr lang="ru-RU" dirty="0"/>
              <a:t>структура РЭ, (НД №003.18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Основные </a:t>
            </a:r>
            <a:r>
              <a:rPr lang="ru-RU" dirty="0"/>
              <a:t>цели и бизнес-план РЭ.</a:t>
            </a:r>
          </a:p>
          <a:p>
            <a:r>
              <a:rPr lang="ru-RU" dirty="0" smtClean="0"/>
              <a:t>А </a:t>
            </a:r>
            <a:r>
              <a:rPr lang="ru-RU" dirty="0"/>
              <a:t>также положения:</a:t>
            </a:r>
          </a:p>
          <a:p>
            <a:r>
              <a:rPr lang="ru-RU" dirty="0"/>
              <a:t>− по </a:t>
            </a:r>
            <a:r>
              <a:rPr lang="ru-RU" dirty="0" smtClean="0"/>
              <a:t>бизнес-процессам</a:t>
            </a:r>
            <a:r>
              <a:rPr lang="ru-RU" dirty="0"/>
              <a:t>:</a:t>
            </a:r>
          </a:p>
          <a:p>
            <a:r>
              <a:rPr lang="ru-RU" b="1" dirty="0"/>
              <a:t>o</a:t>
            </a:r>
            <a:r>
              <a:rPr lang="ru-RU" dirty="0"/>
              <a:t> Карта процесса «Сертификация систем менеджмента» (НД №018.18);</a:t>
            </a:r>
          </a:p>
          <a:p>
            <a:r>
              <a:rPr lang="ru-RU" dirty="0"/>
              <a:t>− по обеспечивающим процессам:</a:t>
            </a:r>
          </a:p>
          <a:p>
            <a:r>
              <a:rPr lang="ru-RU" b="1" dirty="0"/>
              <a:t>o</a:t>
            </a:r>
            <a:r>
              <a:rPr lang="ru-RU" dirty="0"/>
              <a:t> Карта процесса «Оценка компетентности и подготовка персонала»</a:t>
            </a:r>
          </a:p>
          <a:p>
            <a:r>
              <a:rPr lang="ru-RU" dirty="0"/>
              <a:t>(НД №019.18);</a:t>
            </a:r>
          </a:p>
          <a:p>
            <a:r>
              <a:rPr lang="ru-RU" dirty="0"/>
              <a:t>− по управленческим процессам:</a:t>
            </a:r>
          </a:p>
          <a:p>
            <a:r>
              <a:rPr lang="ru-RU" b="1" dirty="0"/>
              <a:t>o</a:t>
            </a:r>
            <a:r>
              <a:rPr lang="ru-RU" dirty="0"/>
              <a:t> Руководство «Порядок применения сертификата и знака соответствия»</a:t>
            </a:r>
          </a:p>
          <a:p>
            <a:r>
              <a:rPr lang="ru-RU" dirty="0"/>
              <a:t>(НД №011.18);</a:t>
            </a:r>
          </a:p>
          <a:p>
            <a:r>
              <a:rPr lang="ru-RU" b="1" dirty="0"/>
              <a:t>o</a:t>
            </a:r>
            <a:r>
              <a:rPr lang="ru-RU" dirty="0"/>
              <a:t> Руководство «Ведение реестров и оформление выданных</a:t>
            </a:r>
          </a:p>
          <a:p>
            <a:r>
              <a:rPr lang="ru-RU" dirty="0"/>
              <a:t>сертификатов» (НД №012.18).</a:t>
            </a:r>
          </a:p>
          <a:p>
            <a:r>
              <a:rPr lang="ru-RU" dirty="0"/>
              <a:t>− методические документы</a:t>
            </a:r>
            <a:r>
              <a:rPr lang="ru-RU" dirty="0" smtClean="0"/>
              <a:t>:</a:t>
            </a:r>
          </a:p>
          <a:p>
            <a:r>
              <a:rPr lang="ru-RU" b="1" dirty="0"/>
              <a:t>o </a:t>
            </a:r>
            <a:r>
              <a:rPr lang="ru-RU" dirty="0" smtClean="0"/>
              <a:t>Программа </a:t>
            </a:r>
            <a:r>
              <a:rPr lang="ru-RU" dirty="0"/>
              <a:t>подготовки и адаптации аудиторов </a:t>
            </a:r>
            <a:r>
              <a:rPr lang="ru-RU" dirty="0" err="1" smtClean="0"/>
              <a:t>СМПБиОТ</a:t>
            </a:r>
            <a:r>
              <a:rPr lang="ru-RU" dirty="0" smtClean="0"/>
              <a:t> (</a:t>
            </a:r>
            <a:r>
              <a:rPr lang="ru-RU" dirty="0"/>
              <a:t>НД №037.20 </a:t>
            </a:r>
            <a:r>
              <a:rPr lang="ru-RU" dirty="0" smtClean="0"/>
              <a:t>01);</a:t>
            </a:r>
          </a:p>
          <a:p>
            <a:r>
              <a:rPr lang="ru-RU" b="1" dirty="0"/>
              <a:t>o </a:t>
            </a:r>
            <a:r>
              <a:rPr lang="ru-RU" dirty="0"/>
              <a:t>Программа подготовки и адаптации аудиторов </a:t>
            </a:r>
            <a:r>
              <a:rPr lang="ru-RU" dirty="0" smtClean="0"/>
              <a:t>СМК </a:t>
            </a:r>
            <a:r>
              <a:rPr lang="ru-RU" dirty="0"/>
              <a:t>(НД №</a:t>
            </a:r>
            <a:r>
              <a:rPr lang="ru-RU" dirty="0" smtClean="0"/>
              <a:t>038.20 </a:t>
            </a:r>
            <a:r>
              <a:rPr lang="ru-RU" dirty="0"/>
              <a:t>01);</a:t>
            </a:r>
          </a:p>
          <a:p>
            <a:r>
              <a:rPr lang="ru-RU" b="1" dirty="0"/>
              <a:t>o </a:t>
            </a:r>
            <a:r>
              <a:rPr lang="ru-RU" dirty="0"/>
              <a:t>Программа подготовки и адаптации аудиторов </a:t>
            </a:r>
            <a:r>
              <a:rPr lang="ru-RU" dirty="0" smtClean="0"/>
              <a:t>СЭМ (НД </a:t>
            </a:r>
            <a:r>
              <a:rPr lang="ru-RU" dirty="0"/>
              <a:t>№</a:t>
            </a:r>
            <a:r>
              <a:rPr lang="ru-RU" dirty="0" smtClean="0"/>
              <a:t>039.20 </a:t>
            </a:r>
            <a:r>
              <a:rPr lang="ru-RU" dirty="0"/>
              <a:t>01);</a:t>
            </a:r>
          </a:p>
          <a:p>
            <a:r>
              <a:rPr lang="ru-RU" b="1" dirty="0"/>
              <a:t>o </a:t>
            </a:r>
            <a:r>
              <a:rPr lang="ru-RU" dirty="0"/>
              <a:t>Программа подготовки и адаптации аудиторов </a:t>
            </a:r>
            <a:r>
              <a:rPr lang="ru-RU" dirty="0" smtClean="0"/>
              <a:t>СМКА </a:t>
            </a:r>
            <a:r>
              <a:rPr lang="ru-RU" dirty="0"/>
              <a:t>(НД №</a:t>
            </a:r>
            <a:r>
              <a:rPr lang="ru-RU" dirty="0" smtClean="0"/>
              <a:t>040.20 </a:t>
            </a:r>
            <a:r>
              <a:rPr lang="ru-RU" dirty="0"/>
              <a:t>01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71861" y="3890639"/>
            <a:ext cx="3431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Данные о фактических значениях </a:t>
            </a:r>
          </a:p>
          <a:p>
            <a:r>
              <a:rPr lang="ru-RU" b="1" dirty="0" smtClean="0"/>
              <a:t>данных факторов приведены</a:t>
            </a:r>
          </a:p>
          <a:p>
            <a:r>
              <a:rPr lang="ru-RU" b="1" dirty="0" smtClean="0"/>
              <a:t>ниже во входных данных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67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053" y="1542981"/>
            <a:ext cx="11790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удовлетворенности потребителей и отзывам от соответствующих заинтересованных сторон, а также апелляций и жалоб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923" y="2562090"/>
            <a:ext cx="10795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На момент анализа данных, жалоб, апелляций,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обращений (претензионных) со стороны заинтересованных сторон не поступало.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B050"/>
                </a:solidFill>
              </a:rPr>
              <a:t>При проведении инспекционной проверки со стороны ВР Было </a:t>
            </a:r>
            <a:r>
              <a:rPr lang="ru-RU" b="1" dirty="0" smtClean="0">
                <a:solidFill>
                  <a:srgbClr val="FF0000"/>
                </a:solidFill>
              </a:rPr>
              <a:t>зафиксировано 5 несоответствий</a:t>
            </a:r>
            <a:r>
              <a:rPr lang="ru-RU" b="1" dirty="0" smtClean="0">
                <a:solidFill>
                  <a:srgbClr val="00B050"/>
                </a:solidFill>
              </a:rPr>
              <a:t>. Все они своевременно устранены. Необходимо проведение совместного аудита, который откладывался в связи с пандемийными ограничениями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От потребителей было получено 8 анкет и 3 благодарственных письма. По результатам их обработки отмечено, что все потребители удовлетворены качеством и стоимостью оказанных услуг. В одной анкете отмечено, что организация частично удовлетворена оперативностью услуг. Данное замечание не связано с деятельностью РЭ, а полностью зависит от оперативности работы партнеров.</a:t>
            </a:r>
          </a:p>
        </p:txBody>
      </p:sp>
      <p:sp>
        <p:nvSpPr>
          <p:cNvPr id="5" name="Фигура, имеющая форму буквы L 4"/>
          <p:cNvSpPr/>
          <p:nvPr/>
        </p:nvSpPr>
        <p:spPr>
          <a:xfrm rot="18820807">
            <a:off x="9089837" y="2113517"/>
            <a:ext cx="931653" cy="897148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1385" y="1415534"/>
            <a:ext cx="481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Степень </a:t>
            </a:r>
            <a:r>
              <a:rPr lang="ru-RU" b="1" dirty="0"/>
              <a:t>достижения целей в области </a:t>
            </a:r>
            <a:r>
              <a:rPr lang="ru-RU" b="1" dirty="0" smtClean="0"/>
              <a:t>качества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469" y="2026530"/>
            <a:ext cx="724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данный момент  все цели в области качества за 2020 год достигнуты: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7923" y="2716631"/>
            <a:ext cx="56137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Завершить процесс пересмотра кодов компетентности экспертов (технических экспертов) и подготовить программы подготовки и адаптации экспертов.</a:t>
            </a:r>
          </a:p>
          <a:p>
            <a:endParaRPr lang="ru-RU" dirty="0"/>
          </a:p>
          <a:p>
            <a:r>
              <a:rPr lang="ru-RU" dirty="0"/>
              <a:t>Продолжить расширение базы экспертов по программе сертификации «Военный Регистр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/>
              <a:t>С учетом закрытия системы ГОСТР подготовить разработать маркетинговую программу на 2020 г.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Продолжить </a:t>
            </a:r>
            <a:r>
              <a:rPr lang="ru-RU" dirty="0"/>
              <a:t>развитие партнёрской </a:t>
            </a:r>
            <a:r>
              <a:rPr lang="ru-RU" dirty="0" smtClean="0"/>
              <a:t>сети</a:t>
            </a:r>
          </a:p>
          <a:p>
            <a:endParaRPr lang="ru-RU" dirty="0"/>
          </a:p>
          <a:p>
            <a:r>
              <a:rPr lang="ru-RU" dirty="0" smtClean="0"/>
              <a:t>Расширить </a:t>
            </a:r>
            <a:r>
              <a:rPr lang="ru-RU" dirty="0"/>
              <a:t>пул экспертов до 12 человек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224954" y="3033346"/>
            <a:ext cx="1019908" cy="33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293220" y="2877233"/>
            <a:ext cx="466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Процесс завершен. Разработаны программы </a:t>
            </a:r>
          </a:p>
          <a:p>
            <a:r>
              <a:rPr lang="ru-RU" dirty="0" smtClean="0"/>
              <a:t>подготовки и адаптации аудиторов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93220" y="3847597"/>
            <a:ext cx="490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Привлечены к сотрудничеству 2 новых эксперта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6273312" y="3904703"/>
            <a:ext cx="1019908" cy="33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31488" y="5368514"/>
            <a:ext cx="462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Появился представитель в Липецке 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6224954" y="5418155"/>
            <a:ext cx="1019908" cy="33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6224954" y="4661429"/>
            <a:ext cx="1019908" cy="33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326759" y="4494374"/>
            <a:ext cx="489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Маркетинговая программа на 2020 г разработана</a:t>
            </a:r>
            <a:r>
              <a:rPr lang="ru-RU" dirty="0"/>
              <a:t> </a:t>
            </a:r>
            <a:endParaRPr lang="ru-RU" dirty="0" smtClean="0"/>
          </a:p>
        </p:txBody>
      </p:sp>
      <p:sp>
        <p:nvSpPr>
          <p:cNvPr id="14" name="Стрелка вправо 13"/>
          <p:cNvSpPr/>
          <p:nvPr/>
        </p:nvSpPr>
        <p:spPr>
          <a:xfrm>
            <a:off x="6224954" y="6073031"/>
            <a:ext cx="1019908" cy="33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393055" y="6037806"/>
            <a:ext cx="462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экспертов на текущий момент составляет 13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7346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0477" y="1345196"/>
            <a:ext cx="5931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показателям процессов и соответствию продукции и услуг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Информация </a:t>
            </a:r>
            <a:r>
              <a:rPr lang="ru-RU" b="1" dirty="0"/>
              <a:t>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2177"/>
              </p:ext>
            </p:extLst>
          </p:nvPr>
        </p:nvGraphicFramePr>
        <p:xfrm>
          <a:off x="218782" y="2232575"/>
          <a:ext cx="6092190" cy="18042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87425">
                  <a:extLst>
                    <a:ext uri="{9D8B030D-6E8A-4147-A177-3AD203B41FA5}">
                      <a16:colId xmlns:a16="http://schemas.microsoft.com/office/drawing/2014/main" val="808421315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3865029859"/>
                    </a:ext>
                  </a:extLst>
                </a:gridCol>
                <a:gridCol w="3495040">
                  <a:extLst>
                    <a:ext uri="{9D8B030D-6E8A-4147-A177-3AD203B41FA5}">
                      <a16:colId xmlns:a16="http://schemas.microsoft.com/office/drawing/2014/main" val="1053203918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pPr indent="508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</a:p>
                    <a:p>
                      <a:pPr indent="508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Плановый 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09704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более 5 % срывов сроков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65470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Жалобы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 более 3 официальных претензий за год. Жалобы не более 10. </a:t>
                      </a:r>
                    </a:p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(Апелляции не относится к жалобам и претензиям)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7299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8782" y="1788885"/>
            <a:ext cx="555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Карта процесса «Сертификация систем менеджмента»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328796"/>
              </p:ext>
            </p:extLst>
          </p:nvPr>
        </p:nvGraphicFramePr>
        <p:xfrm>
          <a:off x="6310973" y="2231813"/>
          <a:ext cx="1435050" cy="18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050">
                  <a:extLst>
                    <a:ext uri="{9D8B030D-6E8A-4147-A177-3AD203B41FA5}">
                      <a16:colId xmlns:a16="http://schemas.microsoft.com/office/drawing/2014/main" val="148575496"/>
                    </a:ext>
                  </a:extLst>
                </a:gridCol>
              </a:tblGrid>
              <a:tr h="5285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Фактический показатель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634945"/>
                  </a:ext>
                </a:extLst>
              </a:tr>
              <a:tr h="2671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62480"/>
                  </a:ext>
                </a:extLst>
              </a:tr>
              <a:tr h="1009347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63163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23942" y="2904334"/>
            <a:ext cx="373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 результативен. Жалоб и срывов сроков не было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79199"/>
              </p:ext>
            </p:extLst>
          </p:nvPr>
        </p:nvGraphicFramePr>
        <p:xfrm>
          <a:off x="218782" y="4554849"/>
          <a:ext cx="6618584" cy="12835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62469">
                  <a:extLst>
                    <a:ext uri="{9D8B030D-6E8A-4147-A177-3AD203B41FA5}">
                      <a16:colId xmlns:a16="http://schemas.microsoft.com/office/drawing/2014/main" val="1349261135"/>
                    </a:ext>
                  </a:extLst>
                </a:gridCol>
                <a:gridCol w="2837404">
                  <a:extLst>
                    <a:ext uri="{9D8B030D-6E8A-4147-A177-3AD203B41FA5}">
                      <a16:colId xmlns:a16="http://schemas.microsoft.com/office/drawing/2014/main" val="2272550700"/>
                    </a:ext>
                  </a:extLst>
                </a:gridCol>
                <a:gridCol w="2118711">
                  <a:extLst>
                    <a:ext uri="{9D8B030D-6E8A-4147-A177-3AD203B41FA5}">
                      <a16:colId xmlns:a16="http://schemas.microsoft.com/office/drawing/2014/main" val="135887018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Плановый</a:t>
                      </a:r>
                    </a:p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843785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Жалобы на некомпетентность/не этичность экспертов/технических экспертов.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более 3 официальных жалоб на аудитора/ технического эксперта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185144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50895"/>
              </p:ext>
            </p:extLst>
          </p:nvPr>
        </p:nvGraphicFramePr>
        <p:xfrm>
          <a:off x="6837366" y="4546344"/>
          <a:ext cx="1435050" cy="130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050">
                  <a:extLst>
                    <a:ext uri="{9D8B030D-6E8A-4147-A177-3AD203B41FA5}">
                      <a16:colId xmlns:a16="http://schemas.microsoft.com/office/drawing/2014/main" val="2612968406"/>
                    </a:ext>
                  </a:extLst>
                </a:gridCol>
              </a:tblGrid>
              <a:tr h="5028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Фактический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698963"/>
                  </a:ext>
                </a:extLst>
              </a:tr>
              <a:tr h="789215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81048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38850" y="4957962"/>
            <a:ext cx="3363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 результативен. Жалоб не было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8782" y="4161619"/>
            <a:ext cx="1088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КАРТА </a:t>
            </a:r>
            <a:r>
              <a:rPr lang="ru-RU" dirty="0" smtClean="0"/>
              <a:t>ПРОЦЕССА «Оценка </a:t>
            </a:r>
            <a:r>
              <a:rPr lang="ru-RU" dirty="0"/>
              <a:t>компетентности и подготовка персонала»</a:t>
            </a:r>
          </a:p>
        </p:txBody>
      </p:sp>
    </p:spTree>
    <p:extLst>
      <p:ext uri="{BB962C8B-B14F-4D97-AF65-F5344CB8AC3E}">
        <p14:creationId xmlns:p14="http://schemas.microsoft.com/office/powerpoint/2010/main" val="27696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4424</Words>
  <Application>Microsoft Office PowerPoint</Application>
  <PresentationFormat>Широкоэкранный</PresentationFormat>
  <Paragraphs>1856</Paragraphs>
  <Slides>30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Arial Cyr</vt:lpstr>
      <vt:lpstr>Bookman Old Style</vt:lpstr>
      <vt:lpstr>Calibri</vt:lpstr>
      <vt:lpstr>Times New Roman</vt:lpstr>
      <vt:lpstr>Verdana</vt:lpstr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Юхов</dc:creator>
  <cp:lastModifiedBy>Александр Юхов</cp:lastModifiedBy>
  <cp:revision>216</cp:revision>
  <dcterms:created xsi:type="dcterms:W3CDTF">2018-04-22T08:54:20Z</dcterms:created>
  <dcterms:modified xsi:type="dcterms:W3CDTF">2021-01-09T13:39:24Z</dcterms:modified>
</cp:coreProperties>
</file>