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0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A63A9-E06F-46F1-9A14-26FEC3E0DC22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355E-7B17-4E25-8052-8A5227F86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086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E3253-63EB-4214-B6D4-1257EE23D586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B0D-7DA9-4DE7-AF24-2FC88B6F67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962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75054" y="6372826"/>
            <a:ext cx="2337487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mtClean="0"/>
              <a:t>© ООО «Русский Эксперт»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01336" cy="131445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84271" y="0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ООО «Русский Эксперт»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466" y="1486635"/>
            <a:ext cx="103957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Входные данные для 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анализа со стороны руководства</a:t>
            </a:r>
          </a:p>
          <a:p>
            <a:pPr algn="ctr"/>
            <a:endParaRPr lang="ru-RU" sz="5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Период с 01.01.2018 по 31.12.2018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6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19797" y="1353988"/>
            <a:ext cx="407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результатам мониторинга и измерений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092" y="1934308"/>
            <a:ext cx="68731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ходе деятельности мониторингу и измерениям подлежат:</a:t>
            </a:r>
          </a:p>
          <a:p>
            <a:endParaRPr lang="ru-RU" dirty="0"/>
          </a:p>
          <a:p>
            <a:r>
              <a:rPr lang="ru-RU" dirty="0" smtClean="0"/>
              <a:t>Инфраструктура</a:t>
            </a:r>
          </a:p>
          <a:p>
            <a:endParaRPr lang="ru-RU" dirty="0"/>
          </a:p>
          <a:p>
            <a:r>
              <a:rPr lang="ru-RU" dirty="0" smtClean="0"/>
              <a:t>Компетентность сотрудников (штатных/внештатных экспертов)</a:t>
            </a:r>
          </a:p>
          <a:p>
            <a:endParaRPr lang="ru-RU" dirty="0"/>
          </a:p>
          <a:p>
            <a:r>
              <a:rPr lang="ru-RU" dirty="0" smtClean="0"/>
              <a:t>Удовлетворенность потребителей, включая жалобы и апелляции</a:t>
            </a:r>
          </a:p>
          <a:p>
            <a:endParaRPr lang="ru-RU" dirty="0"/>
          </a:p>
          <a:p>
            <a:r>
              <a:rPr lang="ru-RU" dirty="0" smtClean="0"/>
              <a:t>Результаты анализа/оценки/аудита как внутреннего так и внешнего</a:t>
            </a:r>
          </a:p>
          <a:p>
            <a:endParaRPr lang="ru-RU" dirty="0"/>
          </a:p>
          <a:p>
            <a:r>
              <a:rPr lang="ru-RU" dirty="0" smtClean="0"/>
              <a:t>Финансовая деятельность</a:t>
            </a:r>
          </a:p>
          <a:p>
            <a:endParaRPr lang="ru-RU" dirty="0"/>
          </a:p>
          <a:p>
            <a:r>
              <a:rPr lang="ru-RU" dirty="0" smtClean="0"/>
              <a:t>Критерии результативности процессов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1588" y="6177188"/>
            <a:ext cx="836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 данные, имеющиеся в наличии представлены в настоящих входных данных.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5313" y="1142973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Инфраструктура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93916"/>
              </p:ext>
            </p:extLst>
          </p:nvPr>
        </p:nvGraphicFramePr>
        <p:xfrm>
          <a:off x="388248" y="1956220"/>
          <a:ext cx="4025490" cy="4351338"/>
        </p:xfrm>
        <a:graphic>
          <a:graphicData uri="http://schemas.openxmlformats.org/drawingml/2006/table">
            <a:tbl>
              <a:tblPr/>
              <a:tblGrid>
                <a:gridCol w="1413724">
                  <a:extLst>
                    <a:ext uri="{9D8B030D-6E8A-4147-A177-3AD203B41FA5}">
                      <a16:colId xmlns:a16="http://schemas.microsoft.com/office/drawing/2014/main" val="1974677293"/>
                    </a:ext>
                  </a:extLst>
                </a:gridCol>
                <a:gridCol w="543746">
                  <a:extLst>
                    <a:ext uri="{9D8B030D-6E8A-4147-A177-3AD203B41FA5}">
                      <a16:colId xmlns:a16="http://schemas.microsoft.com/office/drawing/2014/main" val="4186846825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val="2044973729"/>
                    </a:ext>
                  </a:extLst>
                </a:gridCol>
                <a:gridCol w="748766">
                  <a:extLst>
                    <a:ext uri="{9D8B030D-6E8A-4147-A177-3AD203B41FA5}">
                      <a16:colId xmlns:a16="http://schemas.microsoft.com/office/drawing/2014/main" val="3401454455"/>
                    </a:ext>
                  </a:extLst>
                </a:gridCol>
                <a:gridCol w="570488">
                  <a:extLst>
                    <a:ext uri="{9D8B030D-6E8A-4147-A177-3AD203B41FA5}">
                      <a16:colId xmlns:a16="http://schemas.microsoft.com/office/drawing/2014/main" val="759769000"/>
                    </a:ext>
                  </a:extLst>
                </a:gridCol>
              </a:tblGrid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для переговоров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20 350,00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869963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95368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Шкаф двустворчатый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114244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2018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рабчий офисный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5 415,25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42166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906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Стул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212937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358047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Коесло офисное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1 500,00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2006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39982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Тумба напольная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5 600,00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6873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11815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Принтер (МФУ)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7 800,00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78 000,00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026909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435328"/>
                  </a:ext>
                </a:extLst>
              </a:tr>
              <a:tr h="12652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Ноут бук (переносной)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39 900,00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193571"/>
                  </a:ext>
                </a:extLst>
              </a:tr>
              <a:tr h="12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5,000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12610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Кулер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2 400,00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29479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669512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чайник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1 300,00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5315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271828"/>
                  </a:ext>
                </a:extLst>
              </a:tr>
              <a:tr h="12652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Экран для проектора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15 999,00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1577347"/>
                  </a:ext>
                </a:extLst>
              </a:tr>
              <a:tr h="126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800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Проектор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407280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501268"/>
                  </a:ext>
                </a:extLst>
              </a:tr>
              <a:tr h="11002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Стол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12 000,00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06196"/>
                  </a:ext>
                </a:extLst>
              </a:tr>
              <a:tr h="104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27963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Переговорный стол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6 100,00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57668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765445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Коесло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8 190,00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181111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134106"/>
                  </a:ext>
                </a:extLst>
              </a:tr>
              <a:tr h="11002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Диван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245446"/>
                  </a:ext>
                </a:extLst>
              </a:tr>
              <a:tr h="82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89116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Журнальный стол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3700,00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261075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84384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Шкаф руководителя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3800,00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829118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40326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auto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Бар (глобус)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4700,000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566873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33533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Компьютер стационарный (серверный)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23 000,00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53695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18442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Вешалка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1 274,40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57408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382901"/>
                  </a:ext>
                </a:extLst>
              </a:tr>
              <a:tr h="88017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Сейф</a:t>
                      </a:r>
                    </a:p>
                  </a:txBody>
                  <a:tcPr marL="4951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13 000,00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632"/>
                  </a:ext>
                </a:extLst>
              </a:tr>
              <a:tr h="8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b="0" i="0" u="none" strike="noStrike">
                          <a:effectLst/>
                          <a:latin typeface="Arial" panose="020B0604020202020204" pitchFamily="34" charset="0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CC8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38844"/>
                  </a:ext>
                </a:extLst>
              </a:tr>
              <a:tr h="176034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БУ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409 859,15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409 859,15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87867"/>
                  </a:ext>
                </a:extLst>
              </a:tr>
              <a:tr h="93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Кол.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600" b="1" i="0" u="none" strike="noStrike" dirty="0">
                          <a:solidFill>
                            <a:srgbClr val="003F2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A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2319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1538" y="3295436"/>
            <a:ext cx="62352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целях создания благоприятной инфраструктуры </a:t>
            </a:r>
          </a:p>
          <a:p>
            <a:r>
              <a:rPr lang="ru-RU" dirty="0" smtClean="0"/>
              <a:t>были закуплены и оборудованы рабочие места.</a:t>
            </a:r>
          </a:p>
          <a:p>
            <a:endParaRPr lang="ru-RU" dirty="0"/>
          </a:p>
          <a:p>
            <a:r>
              <a:rPr lang="ru-RU" dirty="0" smtClean="0"/>
              <a:t>Информация для анализа представлена в таблице.</a:t>
            </a:r>
          </a:p>
          <a:p>
            <a:r>
              <a:rPr lang="ru-RU" dirty="0" smtClean="0"/>
              <a:t>Существующей инфраструктуры достаточно для выполнения </a:t>
            </a:r>
          </a:p>
          <a:p>
            <a:r>
              <a:rPr lang="ru-RU" dirty="0" smtClean="0"/>
              <a:t>работ по сертификации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90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3424" y="1270679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Финансовая деятельность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048" y="1864072"/>
            <a:ext cx="1120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работам «прочих проектов» (инвестиции в создание ОС) были перечислены финансовые ресурсы на сумму: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0289" y="2502291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3 010 364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48" y="3369047"/>
            <a:ext cx="24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них израсходовано: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6048" y="4605135"/>
            <a:ext cx="116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Установлен нижний предел, из расчета рисков финансового состояния и страхования услуг в области </a:t>
            </a:r>
            <a:r>
              <a:rPr lang="ru-RU" dirty="0" smtClean="0"/>
              <a:t>сертификации 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 2019 год (согласно бюджету на 2019 год):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34416" y="3987091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2 877 999,42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7580" y="525146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00 </a:t>
            </a:r>
            <a:r>
              <a:rPr lang="ru-RU" dirty="0" smtClean="0">
                <a:solidFill>
                  <a:srgbClr val="FF0000"/>
                </a:solidFill>
              </a:rPr>
              <a:t>000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48" y="5941668"/>
            <a:ext cx="397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баланс составляет: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81064" y="5913664"/>
            <a:ext cx="1231427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294 414,88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39889" y="5941668"/>
            <a:ext cx="268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Что является стабильным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70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85" y="1301233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аудитов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146" y="1601427"/>
            <a:ext cx="216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Внутренние аудиты: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401" y="2022443"/>
            <a:ext cx="10545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Проведен 1 полный цикл внутренних аудитов. Критериями аудита являлись:</a:t>
            </a:r>
          </a:p>
          <a:p>
            <a:endParaRPr lang="ru-RU" dirty="0"/>
          </a:p>
          <a:p>
            <a:r>
              <a:rPr lang="ru-RU" dirty="0" smtClean="0"/>
              <a:t>ГОСТ Р ИСО 9001-2015</a:t>
            </a:r>
            <a:r>
              <a:rPr lang="ru-RU" dirty="0"/>
              <a:t>, ГОСТ Р ИСО/МЭК </a:t>
            </a:r>
            <a:r>
              <a:rPr lang="ru-RU" dirty="0" smtClean="0"/>
              <a:t>17021-1—2017, </a:t>
            </a:r>
            <a:r>
              <a:rPr lang="ru-RU" dirty="0"/>
              <a:t>ПРИКАЗ от 30 мая 2014 г. N 326 МИНИСТЕРСТВО </a:t>
            </a:r>
            <a:endParaRPr lang="ru-RU" dirty="0" smtClean="0"/>
          </a:p>
          <a:p>
            <a:r>
              <a:rPr lang="ru-RU" dirty="0" smtClean="0"/>
              <a:t>ЭКОНОМИЧЕСКОГО </a:t>
            </a:r>
            <a:r>
              <a:rPr lang="ru-RU" dirty="0"/>
              <a:t>РАЗВИТИЯ РОССИЙСКОЙ ФЕДЕРАЦИИ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037" y="3187111"/>
            <a:ext cx="120399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ходе аудита выявлено 2 несоответствия, касательно: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Отсутствие глоссария (не утвержден и не введен в действие) – причина – корректировка документов по результатам </a:t>
            </a:r>
          </a:p>
          <a:p>
            <a:r>
              <a:rPr lang="ru-RU" dirty="0" smtClean="0"/>
              <a:t>проведенной оценки со стороны РА и обновление некоторых документов.  </a:t>
            </a:r>
          </a:p>
          <a:p>
            <a:r>
              <a:rPr lang="ru-RU" dirty="0" smtClean="0"/>
              <a:t>Принято решение внести корректировки по результатам замечаний, а уже потом доработать и утвердить глоссарий.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Не все установленные формы разработаны и утверждены согласно п. 3 и 4 РЭ.008.18 при разработке программ</a:t>
            </a:r>
          </a:p>
          <a:p>
            <a:r>
              <a:rPr lang="ru-RU" dirty="0" smtClean="0"/>
              <a:t>сертификации.</a:t>
            </a:r>
          </a:p>
          <a:p>
            <a:r>
              <a:rPr lang="ru-RU" dirty="0" smtClean="0"/>
              <a:t>Принято решение доработать все необходимые формы и оформить их в установленном порядке – </a:t>
            </a:r>
          </a:p>
          <a:p>
            <a:r>
              <a:rPr lang="ru-RU" dirty="0" smtClean="0"/>
              <a:t>ответственный Морозов С.Н.</a:t>
            </a:r>
          </a:p>
          <a:p>
            <a:r>
              <a:rPr lang="ru-RU" dirty="0" smtClean="0"/>
              <a:t>- Разработана и утверждена программа внутренних аудитов на 2019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4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748" y="1129217"/>
            <a:ext cx="210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результаты </a:t>
            </a:r>
            <a:r>
              <a:rPr lang="ru-RU" dirty="0"/>
              <a:t>аудитов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146" y="1601427"/>
            <a:ext cx="189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Внешние аудиты: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146" y="2181885"/>
            <a:ext cx="11667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момент сбора для анализа данных проведена </a:t>
            </a:r>
            <a:r>
              <a:rPr lang="ru-RU" dirty="0" err="1" smtClean="0"/>
              <a:t>аккредитационная</a:t>
            </a:r>
            <a:r>
              <a:rPr lang="ru-RU" dirty="0" smtClean="0"/>
              <a:t> проверка со стороны </a:t>
            </a:r>
            <a:r>
              <a:rPr lang="ru-RU" dirty="0" err="1" smtClean="0"/>
              <a:t>Росаккредитации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Выявлено 7 несоответствий на 1-м этапе и без замечаний проведен второй этап и получена аккредитация по заявленным программам (Приказ № Аа-731 от 15.11.2018).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0146" y="4825497"/>
            <a:ext cx="711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Финансовые затраты на устранения несоответствий не потребовалось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674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7433" y="1204519"/>
            <a:ext cx="494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несоответствиям и корректирующим действиям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485" y="2118946"/>
            <a:ext cx="1200258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 результатам мониторинга и измерений выявленные несоответствия, отклонения указаны выше.</a:t>
            </a:r>
          </a:p>
          <a:p>
            <a:endParaRPr lang="ru-RU" dirty="0"/>
          </a:p>
          <a:p>
            <a:r>
              <a:rPr lang="ru-RU" dirty="0" smtClean="0"/>
              <a:t>По статусу корректирующих действий:</a:t>
            </a:r>
          </a:p>
          <a:p>
            <a:endParaRPr lang="ru-RU" dirty="0"/>
          </a:p>
          <a:p>
            <a:r>
              <a:rPr lang="ru-RU" dirty="0" smtClean="0"/>
              <a:t>По результатам аудитов (как внешних, так и внутренних) – работы ведутся, часть несоответствий устранена (коррекция)</a:t>
            </a:r>
          </a:p>
          <a:p>
            <a:endParaRPr lang="ru-RU" dirty="0"/>
          </a:p>
          <a:p>
            <a:r>
              <a:rPr lang="ru-RU" dirty="0" smtClean="0"/>
              <a:t>Причинами 7 несоответствий при внешних аудитах явились – недостаточное изучение требований приказа № 326. </a:t>
            </a:r>
          </a:p>
          <a:p>
            <a:endParaRPr lang="ru-RU" dirty="0"/>
          </a:p>
          <a:p>
            <a:r>
              <a:rPr lang="ru-RU" dirty="0" smtClean="0"/>
              <a:t>Корректирующее мероприятие проведено – техническое совещание (без оформления свидетельств), </a:t>
            </a:r>
          </a:p>
          <a:p>
            <a:r>
              <a:rPr lang="ru-RU" dirty="0" smtClean="0"/>
              <a:t>по разбору требований приказа № 326.</a:t>
            </a:r>
          </a:p>
          <a:p>
            <a:endParaRPr lang="ru-RU" dirty="0"/>
          </a:p>
          <a:p>
            <a:r>
              <a:rPr lang="ru-RU" dirty="0" smtClean="0"/>
              <a:t>По результатам внутреннего аудита принято решение, что мер коррекции достаточно.</a:t>
            </a:r>
          </a:p>
          <a:p>
            <a:endParaRPr lang="ru-RU" dirty="0"/>
          </a:p>
          <a:p>
            <a:r>
              <a:rPr lang="ru-RU" dirty="0" smtClean="0"/>
              <a:t>По результатам производственной деятельности корректирующие действия не предпринимались, </a:t>
            </a:r>
          </a:p>
          <a:p>
            <a:r>
              <a:rPr lang="ru-RU" dirty="0" smtClean="0"/>
              <a:t>из за отсутствия ведения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67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2758" y="1239688"/>
            <a:ext cx="503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результатам деятельности внешних поставщиков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462" y="2101362"/>
            <a:ext cx="82679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Внешними поставщиками на данный момент являются:</a:t>
            </a:r>
          </a:p>
          <a:p>
            <a:endParaRPr lang="ru-RU" dirty="0"/>
          </a:p>
          <a:p>
            <a:r>
              <a:rPr lang="ru-RU" dirty="0" smtClean="0"/>
              <a:t>ООО «Русский Регистр – Московия»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предоставление внешних нормативных документов (официальных переводов)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Мебель и орг. техника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dirty="0"/>
              <a:t>Индивидуальный предприниматель </a:t>
            </a:r>
            <a:r>
              <a:rPr lang="ru-RU" dirty="0" err="1"/>
              <a:t>Шатских</a:t>
            </a:r>
            <a:r>
              <a:rPr lang="ru-RU" dirty="0"/>
              <a:t>  Алексей </a:t>
            </a:r>
            <a:r>
              <a:rPr lang="ru-RU" dirty="0" smtClean="0"/>
              <a:t>Борисович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Аренда помещений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462" y="5640692"/>
            <a:ext cx="849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Поставщиков по основной деятельности не было. П. 8.4 ГОСТ Р ИСО 9001-2015 пока </a:t>
            </a:r>
          </a:p>
          <a:p>
            <a:r>
              <a:rPr lang="ru-RU" dirty="0" smtClean="0"/>
              <a:t>не применялся в работе, за отсутствием необходимости.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462" y="5056017"/>
            <a:ext cx="32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Нареканий к поставщикам 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6541" y="989204"/>
            <a:ext cx="254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достаточности ресурсов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022" y="3116656"/>
            <a:ext cx="9791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данный момент несоответствий, отклонений, свидетельств не результативности критериям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 причинам недостаточности ресурсов не зафиксировано.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9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169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Результативности действий, предпринятых в отношении рисков и возможностей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354" y="1371600"/>
            <a:ext cx="118254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ООО «РЭ» идентифицированы и проанализированы риски, связанные с предоставлением сертификационных услуг.</a:t>
            </a:r>
          </a:p>
          <a:p>
            <a:endParaRPr lang="ru-RU" dirty="0"/>
          </a:p>
          <a:p>
            <a:r>
              <a:rPr lang="ru-RU" dirty="0" smtClean="0"/>
              <a:t>Риски представлены в программе управления рисками от 08.01.2018. Данная программа была проанализирована</a:t>
            </a:r>
          </a:p>
          <a:p>
            <a:r>
              <a:rPr lang="ru-RU" dirty="0" smtClean="0"/>
              <a:t>и принято решение оставить ее без изменений</a:t>
            </a:r>
          </a:p>
          <a:p>
            <a:endParaRPr lang="ru-RU" dirty="0"/>
          </a:p>
          <a:p>
            <a:r>
              <a:rPr lang="ru-RU" dirty="0" smtClean="0"/>
              <a:t>На данные момент отклонений от заданных значений и случаев «реализаций» риска – не зафиксировано. </a:t>
            </a:r>
          </a:p>
          <a:p>
            <a:r>
              <a:rPr lang="ru-RU" dirty="0" smtClean="0"/>
              <a:t>Все мероприятия выполняются в установленном программой режиме.</a:t>
            </a:r>
          </a:p>
          <a:p>
            <a:endParaRPr lang="ru-RU" dirty="0"/>
          </a:p>
          <a:p>
            <a:r>
              <a:rPr lang="ru-RU" dirty="0" smtClean="0"/>
              <a:t>По процессу «Сертификация СМ» – риски проанализированы и внесены в карту процесса. </a:t>
            </a:r>
          </a:p>
          <a:p>
            <a:r>
              <a:rPr lang="ru-RU" dirty="0" smtClean="0"/>
              <a:t>Случаев «Реализации» рисков не зафиксировано, в связи с отсутствием ведения работ.</a:t>
            </a:r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процессу </a:t>
            </a:r>
            <a:r>
              <a:rPr lang="ru-RU" dirty="0" smtClean="0"/>
              <a:t>«Оценка </a:t>
            </a:r>
            <a:r>
              <a:rPr lang="ru-RU" dirty="0"/>
              <a:t>компетентности и подготовка персонала</a:t>
            </a:r>
            <a:r>
              <a:rPr lang="ru-RU" dirty="0" smtClean="0"/>
              <a:t>» - все риски идентифицированы и </a:t>
            </a:r>
          </a:p>
          <a:p>
            <a:r>
              <a:rPr lang="ru-RU" dirty="0" smtClean="0"/>
              <a:t>внесены в карту процесса.</a:t>
            </a:r>
          </a:p>
          <a:p>
            <a:r>
              <a:rPr lang="ru-RU" dirty="0" smtClean="0"/>
              <a:t>На данный момент случаев «реализации» риска не зафиксировано.</a:t>
            </a:r>
          </a:p>
          <a:p>
            <a:endParaRPr lang="ru-RU" dirty="0"/>
          </a:p>
          <a:p>
            <a:r>
              <a:rPr lang="ru-RU" dirty="0" smtClean="0"/>
              <a:t>Результаты  работы с рисками – удовлетворительно.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015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9943" y="254949"/>
            <a:ext cx="3448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Обеспечения беспристрастности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162" y="2136531"/>
            <a:ext cx="113322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целях обеспечения беспристрастности создан Кодекс беспристрастности и Сертификационный Совет, </a:t>
            </a:r>
          </a:p>
          <a:p>
            <a:r>
              <a:rPr lang="ru-RU" dirty="0" smtClean="0"/>
              <a:t>отвечающий за соблюдение кодекса.</a:t>
            </a:r>
          </a:p>
          <a:p>
            <a:endParaRPr lang="ru-RU" dirty="0"/>
          </a:p>
          <a:p>
            <a:r>
              <a:rPr lang="ru-RU" dirty="0" smtClean="0"/>
              <a:t>На текущий момент  подана одна заявка на сертификацию. Были проведены  все необходимые мероприятия по </a:t>
            </a:r>
          </a:p>
          <a:p>
            <a:r>
              <a:rPr lang="ru-RU" dirty="0" smtClean="0"/>
              <a:t>обеспечению беспристрастности, определенные внутренними документами организации</a:t>
            </a:r>
          </a:p>
          <a:p>
            <a:endParaRPr lang="ru-RU" dirty="0"/>
          </a:p>
          <a:p>
            <a:r>
              <a:rPr lang="ru-RU" dirty="0" smtClean="0"/>
              <a:t>Работы  по мониторингу  мероприятий, организованных для целей </a:t>
            </a:r>
          </a:p>
          <a:p>
            <a:r>
              <a:rPr lang="ru-RU" dirty="0" smtClean="0"/>
              <a:t>соблюдения беспристрастности и оценка их результативности будет проводиться в течении 2019 г.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53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803" y="1654441"/>
            <a:ext cx="11702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Статус действий по результатам предыдущих анализов со стороны руководства;</a:t>
            </a:r>
          </a:p>
          <a:p>
            <a:r>
              <a:rPr lang="ru-RU" dirty="0" smtClean="0"/>
              <a:t>2. </a:t>
            </a:r>
            <a:r>
              <a:rPr lang="ru-RU" dirty="0"/>
              <a:t>И</a:t>
            </a:r>
            <a:r>
              <a:rPr lang="ru-RU" dirty="0" smtClean="0"/>
              <a:t>зменений во внешних и внутренних факторах, касающихся системы менеджмента качества;</a:t>
            </a:r>
          </a:p>
          <a:p>
            <a:r>
              <a:rPr lang="ru-RU" dirty="0" smtClean="0"/>
              <a:t>3. Информации о результатах деятельности и результативности системы менеджмента качества, включая тенденции, относящиеся к:</a:t>
            </a:r>
          </a:p>
          <a:p>
            <a:r>
              <a:rPr lang="ru-RU" dirty="0" smtClean="0"/>
              <a:t>- к удовлетворенности потребителей и отзывам от соответствующих заинтересованных сторон, а также </a:t>
            </a:r>
            <a:r>
              <a:rPr lang="ru-RU" dirty="0"/>
              <a:t>апелляций и жалоб</a:t>
            </a:r>
            <a:endParaRPr lang="ru-RU" dirty="0" smtClean="0"/>
          </a:p>
          <a:p>
            <a:r>
              <a:rPr lang="ru-RU" dirty="0" smtClean="0"/>
              <a:t>- степени достижения целей в области качества;</a:t>
            </a:r>
          </a:p>
          <a:p>
            <a:r>
              <a:rPr lang="ru-RU" dirty="0" smtClean="0"/>
              <a:t>- функционированию процессов и соответствию продукции и услуг;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результатам мониторинга и измерений;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результатам аудитов;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несоответствиям и корректирующим действиям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 результатам деятельности внешних поставщиков;</a:t>
            </a:r>
          </a:p>
          <a:p>
            <a:r>
              <a:rPr lang="ru-RU" dirty="0" smtClean="0"/>
              <a:t>- достаточности ресурсов;</a:t>
            </a:r>
          </a:p>
          <a:p>
            <a:r>
              <a:rPr lang="ru-RU" dirty="0" smtClean="0"/>
              <a:t>4. Результативности действий, предпринятых в отношении рисков и возможностей (см. 6.1);</a:t>
            </a:r>
          </a:p>
          <a:p>
            <a:r>
              <a:rPr lang="ru-RU" dirty="0" smtClean="0"/>
              <a:t>5. Обеспечения </a:t>
            </a:r>
            <a:r>
              <a:rPr lang="ru-RU" dirty="0"/>
              <a:t>беспристрастности</a:t>
            </a:r>
            <a:endParaRPr lang="ru-RU" dirty="0" smtClean="0"/>
          </a:p>
          <a:p>
            <a:r>
              <a:rPr lang="ru-RU" dirty="0" smtClean="0"/>
              <a:t>6. Возможностям для улучшения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234246" y="175846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Содержание.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377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7323" y="167027"/>
            <a:ext cx="3139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Возможности </a:t>
            </a:r>
            <a:r>
              <a:rPr lang="ru-RU" b="1" dirty="0"/>
              <a:t>для улучшения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177" y="1916723"/>
            <a:ext cx="113881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подготовке данных для анализа со стороны руководства, владельцами процессов, </a:t>
            </a:r>
          </a:p>
          <a:p>
            <a:r>
              <a:rPr lang="ru-RU" dirty="0" smtClean="0"/>
              <a:t>а так же директором по развитию, были подготовлены следующие предложения: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Разработать программу сертификации СМК на соответствие ГОСТ РВ 0015-002-2012, выполнить все </a:t>
            </a:r>
          </a:p>
          <a:p>
            <a:r>
              <a:rPr lang="ru-RU" dirty="0" smtClean="0"/>
              <a:t>необходимые мероприятия и пройти аккредитацию в  Военном Регистре;</a:t>
            </a:r>
            <a:endParaRPr lang="ru-RU" dirty="0"/>
          </a:p>
          <a:p>
            <a:r>
              <a:rPr lang="ru-RU" dirty="0" smtClean="0"/>
              <a:t>2. Внести изменения в бюджет организации в соответствии с принятыми на предыдущем совещании решениями </a:t>
            </a:r>
          </a:p>
          <a:p>
            <a:endParaRPr lang="ru-RU" dirty="0"/>
          </a:p>
          <a:p>
            <a:r>
              <a:rPr lang="ru-RU" dirty="0" smtClean="0"/>
              <a:t>3. Разработать маркетинговую программу на 2019 г.</a:t>
            </a:r>
          </a:p>
          <a:p>
            <a:endParaRPr lang="ru-RU" dirty="0"/>
          </a:p>
          <a:p>
            <a:r>
              <a:rPr lang="ru-RU" dirty="0" smtClean="0"/>
              <a:t>4. Развитие партнерской сети в регионах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51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44" y="5341545"/>
            <a:ext cx="2429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Данные подготовил, </a:t>
            </a:r>
          </a:p>
          <a:p>
            <a:endParaRPr lang="ru-RU" dirty="0"/>
          </a:p>
          <a:p>
            <a:r>
              <a:rPr lang="ru-RU" dirty="0" smtClean="0"/>
              <a:t>Директор по развитию</a:t>
            </a:r>
          </a:p>
          <a:p>
            <a:r>
              <a:rPr lang="ru-RU" dirty="0" smtClean="0"/>
              <a:t>Шмакалов А.Е.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8849" y="2433181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068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9801" y="72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Статус </a:t>
            </a:r>
            <a:r>
              <a:rPr lang="ru-RU" b="1" dirty="0"/>
              <a:t>действий по результатам предыдущих анализов со стороны руководства;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446" y="1907931"/>
            <a:ext cx="1175789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соответствии с решениями протокола № 59 от 03.08.2018 были приняты решения: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 целях минимизации риска несоблюдения кодекса беспристрастности, после начала работ и получения </a:t>
            </a:r>
          </a:p>
          <a:p>
            <a:r>
              <a:rPr lang="ru-RU" dirty="0"/>
              <a:t>дополнительного финансирования выделить бюджет на расширение сертификационного совета  и наполнить</a:t>
            </a:r>
          </a:p>
          <a:p>
            <a:r>
              <a:rPr lang="ru-RU" dirty="0"/>
              <a:t>его представителями отраслей, клиентов, других заинтересованных внешних сторон, в части более полного </a:t>
            </a:r>
          </a:p>
          <a:p>
            <a:r>
              <a:rPr lang="ru-RU" dirty="0"/>
              <a:t>соблюдения </a:t>
            </a:r>
            <a:r>
              <a:rPr lang="ru-RU" dirty="0" smtClean="0"/>
              <a:t>беспристрастности – </a:t>
            </a:r>
            <a:r>
              <a:rPr lang="ru-RU" dirty="0" smtClean="0">
                <a:solidFill>
                  <a:srgbClr val="FF0000"/>
                </a:solidFill>
              </a:rPr>
              <a:t>в проекте бюджета на 2019 г данная статья затрат не внесена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>2. Увеличить лимиты страховых риск-запасов до 600 000 рублей, с учетом увеличения объемов выполняемых </a:t>
            </a:r>
          </a:p>
          <a:p>
            <a:r>
              <a:rPr lang="ru-RU" dirty="0"/>
              <a:t>сертификационных </a:t>
            </a:r>
            <a:r>
              <a:rPr lang="ru-RU" dirty="0" smtClean="0"/>
              <a:t>работ – </a:t>
            </a:r>
            <a:r>
              <a:rPr lang="ru-RU" dirty="0" smtClean="0">
                <a:solidFill>
                  <a:srgbClr val="FF0000"/>
                </a:solidFill>
              </a:rPr>
              <a:t>в проекте бюджета на 2019 г лимит страховых риск-запасов не увеличен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>3. Провести полный анализ требований системы сертификации </a:t>
            </a:r>
            <a:r>
              <a:rPr lang="ru-RU" dirty="0" err="1"/>
              <a:t>Интергазсерт</a:t>
            </a:r>
            <a:r>
              <a:rPr lang="ru-RU" dirty="0"/>
              <a:t> в целях получения </a:t>
            </a:r>
            <a:r>
              <a:rPr lang="ru-RU" dirty="0" smtClean="0"/>
              <a:t>аккредитации – </a:t>
            </a:r>
          </a:p>
          <a:p>
            <a:r>
              <a:rPr lang="ru-RU" dirty="0" smtClean="0"/>
              <a:t>по результатам проведенного анализа признано не целесообразным получение данной аккредитации</a:t>
            </a:r>
            <a:endParaRPr lang="ru-RU" dirty="0"/>
          </a:p>
          <a:p>
            <a:endParaRPr lang="ru-RU" dirty="0"/>
          </a:p>
          <a:p>
            <a:r>
              <a:rPr lang="ru-RU" dirty="0"/>
              <a:t>4. Продолжить работу над совершенствованием СМК и внедрять новые подходы в </a:t>
            </a:r>
            <a:r>
              <a:rPr lang="ru-RU" dirty="0" smtClean="0"/>
              <a:t>управлении – </a:t>
            </a:r>
          </a:p>
          <a:p>
            <a:r>
              <a:rPr lang="ru-RU" dirty="0" smtClean="0"/>
              <a:t>работа ведется в плановом порядке. Анализируются внутренние документы и шаблоны, при необходимости, </a:t>
            </a:r>
          </a:p>
          <a:p>
            <a:r>
              <a:rPr lang="ru-RU" dirty="0" smtClean="0"/>
              <a:t>в них вносятся изменения (например отчетные формы по внутренним аудитам)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3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5810" y="1815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Изменений во внешних и внутренних факторах, касающихся системы менеджмента качества;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5462" y="158090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действующее </a:t>
            </a:r>
            <a:r>
              <a:rPr lang="ru-RU" dirty="0"/>
              <a:t>законодательство РФ в области аккредитации </a:t>
            </a:r>
            <a:r>
              <a:rPr lang="ru-RU" dirty="0" smtClean="0"/>
              <a:t>и сертификации;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аккредитующие органы (Росаккредитация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заявители (организации, заказывающие услуги сертификации и экспертизы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Управляющий совет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Рыночные условия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75715" y="818431"/>
            <a:ext cx="8791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внешние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766233" y="3632791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01462" y="1580906"/>
            <a:ext cx="5646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Изменений за последние пол года не было, </a:t>
            </a:r>
          </a:p>
          <a:p>
            <a:r>
              <a:rPr lang="ru-RU" dirty="0" smtClean="0"/>
              <a:t>изменений (существенных) не планируется.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1462" y="2551984"/>
            <a:ext cx="552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Изменений за последние пол года не было, </a:t>
            </a:r>
          </a:p>
          <a:p>
            <a:r>
              <a:rPr lang="ru-RU" dirty="0" smtClean="0"/>
              <a:t>изменений (существенных) не планируется.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01463" y="3453702"/>
            <a:ext cx="572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проанализированы. На основе данных оставлены </a:t>
            </a:r>
            <a:r>
              <a:rPr lang="en-US" dirty="0" smtClean="0"/>
              <a:t>SWOT </a:t>
            </a:r>
            <a:r>
              <a:rPr lang="ru-RU" dirty="0" smtClean="0"/>
              <a:t>анализы, на их базе разработаны программы сертификации и тарифы.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1462" y="4424780"/>
            <a:ext cx="5727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данным факторам относиться: </a:t>
            </a:r>
          </a:p>
          <a:p>
            <a:r>
              <a:rPr lang="ru-RU" dirty="0" smtClean="0"/>
              <a:t>сертификационный совет, учредители. Требований учредителей не менялись. Сертификационный совет, по итогам работы  за пол года, предлагается усилить наличием внешних, незаинтересованных сторон.</a:t>
            </a:r>
            <a:endParaRPr lang="ru-RU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5766233" y="4575195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5766232" y="2690387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5766231" y="1693055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766230" y="5842425"/>
            <a:ext cx="914401" cy="4220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680634" y="5856351"/>
            <a:ext cx="5528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Изменились отношения с партнерами (другими ОС).</a:t>
            </a:r>
          </a:p>
          <a:p>
            <a:r>
              <a:rPr lang="ru-RU" dirty="0" smtClean="0"/>
              <a:t>Возникла необходимость получения дополнительных аккредитаций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63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315" y="1182026"/>
            <a:ext cx="906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организации идентифицированы внутренние факторы, влияющие на работу компании, </a:t>
            </a:r>
          </a:p>
          <a:p>
            <a:r>
              <a:rPr lang="ru-RU" dirty="0" smtClean="0"/>
              <a:t>а так же проведен анализ изменений требований данных факторов: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673" y="1947819"/>
            <a:ext cx="11600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Организационная </a:t>
            </a:r>
            <a:r>
              <a:rPr lang="ru-RU" dirty="0"/>
              <a:t>структура РЭ, (НД №003.18</a:t>
            </a:r>
            <a:r>
              <a:rPr lang="ru-RU" dirty="0" smtClean="0"/>
              <a:t>) – структура не изменилась;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Основные </a:t>
            </a:r>
            <a:r>
              <a:rPr lang="ru-RU" dirty="0"/>
              <a:t>цели и бизнес-план </a:t>
            </a:r>
            <a:r>
              <a:rPr lang="ru-RU" dirty="0" smtClean="0"/>
              <a:t>РЭ – были проанализированы и установлены на 2019 г.;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Нормативная документация РЭ – актуализируется по мере необходимости;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Непродолжительное время функционирования организации в качестве ОС – у потенциальных клиентов данная ситуация вызывает некоторые опасения. Необходимо проводить разъяснительную работу.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75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053" y="1542981"/>
            <a:ext cx="1179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Удовлетворенность потребителей </a:t>
            </a:r>
            <a:r>
              <a:rPr lang="ru-RU" dirty="0"/>
              <a:t>и отзывам от соответствующих заинтересованных сторон, а также апелляций и жалоб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5924" y="3548696"/>
            <a:ext cx="1071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На момент анализа данных, работы по основным процессам и видам деятельности только начались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 с декабря 2018 г) на настоящий момент отзывов, </a:t>
            </a:r>
            <a:r>
              <a:rPr lang="ru-RU" b="1" dirty="0" err="1" smtClean="0">
                <a:solidFill>
                  <a:srgbClr val="FF0000"/>
                </a:solidFill>
              </a:rPr>
              <a:t>аппеляций</a:t>
            </a:r>
            <a:r>
              <a:rPr lang="ru-RU" b="1" dirty="0" smtClean="0">
                <a:solidFill>
                  <a:srgbClr val="FF0000"/>
                </a:solidFill>
              </a:rPr>
              <a:t> и жалоб не поступало.</a:t>
            </a:r>
          </a:p>
        </p:txBody>
      </p:sp>
    </p:spTree>
    <p:extLst>
      <p:ext uri="{BB962C8B-B14F-4D97-AF65-F5344CB8AC3E}">
        <p14:creationId xmlns:p14="http://schemas.microsoft.com/office/powerpoint/2010/main" val="231877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1385" y="1415534"/>
            <a:ext cx="481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степени достижения целей в области </a:t>
            </a:r>
            <a:r>
              <a:rPr lang="ru-RU" dirty="0" smtClean="0"/>
              <a:t>качества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469" y="2026530"/>
            <a:ext cx="5172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установлены следующие цели: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669" y="271663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Получить </a:t>
            </a:r>
            <a:r>
              <a:rPr lang="ru-RU" dirty="0"/>
              <a:t>аккредитацию Росаккредитации в 2018 году, и приступить к реализации сертификационных работ систем менеджмента Российских предприятий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  <a:p>
            <a:r>
              <a:rPr lang="ru-RU" dirty="0"/>
              <a:t>2. Выйти к концу 2018 года на прибыльность от реализации сертификационных услуг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3. Довести к декабрю 2018 года штат экспертов и технических экспертов до пула в 60 человек, наметить расширение кодов в области сертификационных услуг на 2019 год, как минимум на 2 укрупненных кода.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6224954" y="3033346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293220" y="2716631"/>
            <a:ext cx="482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Аккредитация получена (Приказ Федеральной </a:t>
            </a:r>
          </a:p>
          <a:p>
            <a:r>
              <a:rPr lang="ru-RU" dirty="0" smtClean="0"/>
              <a:t>службы по аккредитации  № Аа-731 </a:t>
            </a:r>
          </a:p>
          <a:p>
            <a:r>
              <a:rPr lang="ru-RU" dirty="0" smtClean="0"/>
              <a:t>от 15.11.2018. Цель достигнута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93220" y="3776666"/>
            <a:ext cx="485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Данная цель не достигнута и перенесена на </a:t>
            </a:r>
          </a:p>
          <a:p>
            <a:r>
              <a:rPr lang="ru-RU" dirty="0" smtClean="0"/>
              <a:t>2019 г, т.к. аккредитация была получена только</a:t>
            </a:r>
          </a:p>
          <a:p>
            <a:r>
              <a:rPr lang="ru-RU" dirty="0" smtClean="0"/>
              <a:t> 15.11.2018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273312" y="4131953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44862" y="5230097"/>
            <a:ext cx="5112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данный момент пул экспертов и технических </a:t>
            </a:r>
          </a:p>
          <a:p>
            <a:r>
              <a:rPr lang="ru-RU" dirty="0" smtClean="0"/>
              <a:t>экспертов составляет (в совокупности) 60 единиц.</a:t>
            </a:r>
          </a:p>
          <a:p>
            <a:endParaRPr lang="ru-RU" dirty="0"/>
          </a:p>
          <a:p>
            <a:r>
              <a:rPr lang="ru-RU" dirty="0" smtClean="0"/>
              <a:t>Цель уже достигнута.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224954" y="5547486"/>
            <a:ext cx="1019908" cy="334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9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0477" y="1345196"/>
            <a:ext cx="5931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показателям процессов и соответствию продукции и услуг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2177"/>
              </p:ext>
            </p:extLst>
          </p:nvPr>
        </p:nvGraphicFramePr>
        <p:xfrm>
          <a:off x="218782" y="2232575"/>
          <a:ext cx="6092190" cy="1866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87425">
                  <a:extLst>
                    <a:ext uri="{9D8B030D-6E8A-4147-A177-3AD203B41FA5}">
                      <a16:colId xmlns:a16="http://schemas.microsoft.com/office/drawing/2014/main" val="808421315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3865029859"/>
                    </a:ext>
                  </a:extLst>
                </a:gridCol>
                <a:gridCol w="3495040">
                  <a:extLst>
                    <a:ext uri="{9D8B030D-6E8A-4147-A177-3AD203B41FA5}">
                      <a16:colId xmlns:a16="http://schemas.microsoft.com/office/drawing/2014/main" val="10532039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</a:t>
                      </a:r>
                    </a:p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Плановый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9097041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5 % срывов сроков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65470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Жалобы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Не более 3 официальных претензий за год. Жалобы не более 10. </a:t>
                      </a:r>
                    </a:p>
                    <a:p>
                      <a:pPr indent="5080"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(Апелляции не относится к жалобам и претензиям)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7299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782" y="1788885"/>
            <a:ext cx="555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Карта процесса «Сертификация систем менеджмента»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92720"/>
              </p:ext>
            </p:extLst>
          </p:nvPr>
        </p:nvGraphicFramePr>
        <p:xfrm>
          <a:off x="6310973" y="2224070"/>
          <a:ext cx="1435050" cy="181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val="148575496"/>
                    </a:ext>
                  </a:extLst>
                </a:gridCol>
              </a:tblGrid>
              <a:tr h="5283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Фактический показатель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634945"/>
                  </a:ext>
                </a:extLst>
              </a:tr>
              <a:tr h="2797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62480"/>
                  </a:ext>
                </a:extLst>
              </a:tr>
              <a:tr h="1004628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316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23942" y="2904334"/>
            <a:ext cx="3675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не выполнены до конца, </a:t>
            </a:r>
          </a:p>
          <a:p>
            <a:r>
              <a:rPr lang="ru-RU" dirty="0" smtClean="0"/>
              <a:t>так как подана только одна заявка, </a:t>
            </a:r>
          </a:p>
          <a:p>
            <a:r>
              <a:rPr lang="ru-RU" dirty="0" smtClean="0"/>
              <a:t>работы по которой ведутся.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40581"/>
              </p:ext>
            </p:extLst>
          </p:nvPr>
        </p:nvGraphicFramePr>
        <p:xfrm>
          <a:off x="218782" y="4554849"/>
          <a:ext cx="6618584" cy="160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62469">
                  <a:extLst>
                    <a:ext uri="{9D8B030D-6E8A-4147-A177-3AD203B41FA5}">
                      <a16:colId xmlns:a16="http://schemas.microsoft.com/office/drawing/2014/main" val="1349261135"/>
                    </a:ext>
                  </a:extLst>
                </a:gridCol>
                <a:gridCol w="2837404">
                  <a:extLst>
                    <a:ext uri="{9D8B030D-6E8A-4147-A177-3AD203B41FA5}">
                      <a16:colId xmlns:a16="http://schemas.microsoft.com/office/drawing/2014/main" val="2272550700"/>
                    </a:ext>
                  </a:extLst>
                </a:gridCol>
                <a:gridCol w="2118711">
                  <a:extLst>
                    <a:ext uri="{9D8B030D-6E8A-4147-A177-3AD203B41FA5}">
                      <a16:colId xmlns:a16="http://schemas.microsoft.com/office/drawing/2014/main" val="135887018"/>
                    </a:ext>
                  </a:extLst>
                </a:gridCol>
              </a:tblGrid>
              <a:tr h="196215"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43785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Жалобы на некомпетентность/не этичность экспертов/технических экспертов.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более 3 официальных жалоб на аудитора/ технического эксперта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8514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94315"/>
              </p:ext>
            </p:extLst>
          </p:nvPr>
        </p:nvGraphicFramePr>
        <p:xfrm>
          <a:off x="6837366" y="4546344"/>
          <a:ext cx="1435050" cy="162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050">
                  <a:extLst>
                    <a:ext uri="{9D8B030D-6E8A-4147-A177-3AD203B41FA5}">
                      <a16:colId xmlns:a16="http://schemas.microsoft.com/office/drawing/2014/main" val="2612968406"/>
                    </a:ext>
                  </a:extLst>
                </a:gridCol>
              </a:tblGrid>
              <a:tr h="502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Фактический показатель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698963"/>
                  </a:ext>
                </a:extLst>
              </a:tr>
              <a:tr h="1105938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0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81048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18782" y="4161619"/>
            <a:ext cx="10885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КАРТА </a:t>
            </a:r>
            <a:r>
              <a:rPr lang="ru-RU" dirty="0" smtClean="0"/>
              <a:t>ПРОЦЕССА «Оценка </a:t>
            </a:r>
            <a:r>
              <a:rPr lang="ru-RU" dirty="0"/>
              <a:t>компетентности и подготовка персонала»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76342" y="4885534"/>
            <a:ext cx="3675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не выполнены до конца, </a:t>
            </a:r>
          </a:p>
          <a:p>
            <a:r>
              <a:rPr lang="ru-RU" dirty="0" smtClean="0"/>
              <a:t>так как подана только одна заявка, </a:t>
            </a:r>
          </a:p>
          <a:p>
            <a:r>
              <a:rPr lang="ru-RU" dirty="0" smtClean="0"/>
              <a:t>работы по которой ведутся.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4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2475" y="1318817"/>
            <a:ext cx="337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соответствию продукции и </a:t>
            </a:r>
            <a:r>
              <a:rPr lang="ru-RU" dirty="0" smtClean="0"/>
              <a:t>услуг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1538" y="65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Информации о результатах деятельности и результативности системы менеджмента качества, включая тенденции, относящиеся: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0276" y="3073739"/>
            <a:ext cx="974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момент подготовки входных данных для анализа со стороны руководства несоответствий в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услугах не было зафиксировано, так как работы только начали проводиться.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73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2122</Words>
  <Application>Microsoft Office PowerPoint</Application>
  <PresentationFormat>Широкоэкранный</PresentationFormat>
  <Paragraphs>479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Юхов</dc:creator>
  <cp:lastModifiedBy>Александр Юхов</cp:lastModifiedBy>
  <cp:revision>80</cp:revision>
  <dcterms:created xsi:type="dcterms:W3CDTF">2018-04-22T08:54:20Z</dcterms:created>
  <dcterms:modified xsi:type="dcterms:W3CDTF">2019-02-01T10:50:22Z</dcterms:modified>
</cp:coreProperties>
</file>